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5de7b8cfa914bcf" /><Relationship Type="http://schemas.openxmlformats.org/officeDocument/2006/relationships/extended-properties" Target="/docProps/app.xml" Id="R5bf0927a10c640d1" /><Relationship Type="http://schemas.openxmlformats.org/officeDocument/2006/relationships/officeDocument" Target="/ppt/presentation.xml" Id="Rc7b436d111e84415" /></Relationships>
</file>

<file path=ppt/presentation.xml><?xml version="1.0" encoding="utf-8"?>
<p:presentation xmlns:p="http://schemas.openxmlformats.org/presentationml/2006/main">
  <p:sldMasterIdLst>
    <p:sldMasterId xmlns:r="http://schemas.openxmlformats.org/officeDocument/2006/relationships" id="2147483648" r:id="R530e1a61abee415a"/>
  </p:sldMasterIdLst>
  <p:notesMasterIdLst>
    <p:notesMasterId xmlns:r="http://schemas.openxmlformats.org/officeDocument/2006/relationships" r:id="Rd028a90889124dca"/>
  </p:notesMasterIdLst>
  <p:sldIdLst>
    <p:sldId xmlns:r="http://schemas.openxmlformats.org/officeDocument/2006/relationships" id="256" r:id="R0952b5ec58484cee"/>
    <p:sldId xmlns:r="http://schemas.openxmlformats.org/officeDocument/2006/relationships" id="257" r:id="R1c7ae05e23b54e37"/>
    <p:sldId xmlns:r="http://schemas.openxmlformats.org/officeDocument/2006/relationships" id="258" r:id="Rf041f2d6e6bb4914"/>
    <p:sldId xmlns:r="http://schemas.openxmlformats.org/officeDocument/2006/relationships" id="259" r:id="R2b88a169c39a4d17"/>
    <p:sldId xmlns:r="http://schemas.openxmlformats.org/officeDocument/2006/relationships" id="260" r:id="R8334c16a745445c5"/>
    <p:sldId xmlns:r="http://schemas.openxmlformats.org/officeDocument/2006/relationships" id="261" r:id="R63df6004fe274545"/>
    <p:sldId xmlns:r="http://schemas.openxmlformats.org/officeDocument/2006/relationships" id="262" r:id="Ra383240506624a0e"/>
    <p:sldId xmlns:r="http://schemas.openxmlformats.org/officeDocument/2006/relationships" id="263" r:id="R0904a76e2f1f42ac"/>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e6928be370204a25" /><Relationship Type="http://schemas.openxmlformats.org/officeDocument/2006/relationships/slideMaster" Target="/ppt/slideMasters/slideMaster1.xml" Id="R530e1a61abee415a" /><Relationship Type="http://schemas.openxmlformats.org/officeDocument/2006/relationships/notesMaster" Target="/ppt/notesMasters/notesMaster1.xml" Id="Rd028a90889124dca" /><Relationship Type="http://schemas.openxmlformats.org/officeDocument/2006/relationships/presProps" Target="/ppt/presProps.xml" Id="R368a2e64950643a3" /><Relationship Type="http://schemas.openxmlformats.org/officeDocument/2006/relationships/tableStyles" Target="/ppt/tableStyles.xml" Id="R76c5f05f65fc412c" /><Relationship Type="http://schemas.openxmlformats.org/officeDocument/2006/relationships/slide" Target="/ppt/slides/slide1.xml" Id="R0952b5ec58484cee" /><Relationship Type="http://schemas.openxmlformats.org/officeDocument/2006/relationships/slide" Target="/ppt/slides/slide2.xml" Id="R1c7ae05e23b54e37" /><Relationship Type="http://schemas.openxmlformats.org/officeDocument/2006/relationships/slide" Target="/ppt/slides/slide3.xml" Id="Rf041f2d6e6bb4914" /><Relationship Type="http://schemas.openxmlformats.org/officeDocument/2006/relationships/slide" Target="/ppt/slides/slide4.xml" Id="R2b88a169c39a4d17" /><Relationship Type="http://schemas.openxmlformats.org/officeDocument/2006/relationships/slide" Target="/ppt/slides/slide5.xml" Id="R8334c16a745445c5" /><Relationship Type="http://schemas.openxmlformats.org/officeDocument/2006/relationships/slide" Target="/ppt/slides/slide6.xml" Id="R63df6004fe274545" /><Relationship Type="http://schemas.openxmlformats.org/officeDocument/2006/relationships/slide" Target="/ppt/slides/slide7.xml" Id="Ra383240506624a0e" /><Relationship Type="http://schemas.openxmlformats.org/officeDocument/2006/relationships/slide" Target="/ppt/slides/slide8.xml" Id="R0904a76e2f1f42ac"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6ceef57ee1343d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a846d492cb8430b" /><Relationship Type="http://schemas.openxmlformats.org/officeDocument/2006/relationships/notesMaster" Target="/ppt/notesMasters/notesMaster1.xml" Id="R92f01b24382646f7" /></Relationships>
</file>

<file path=ppt/notesSlides/_rels/notesSlide2.xml.rels>&#65279;<?xml version="1.0" encoding="utf-8"?><Relationships xmlns="http://schemas.openxmlformats.org/package/2006/relationships"><Relationship Type="http://schemas.openxmlformats.org/officeDocument/2006/relationships/slide" Target="/ppt/slides/slide2.xml" Id="Rc401d15a0c4d4e73" /><Relationship Type="http://schemas.openxmlformats.org/officeDocument/2006/relationships/notesMaster" Target="/ppt/notesMasters/notesMaster1.xml" Id="R2bb22f4fe4d6433d" /></Relationships>
</file>

<file path=ppt/notesSlides/_rels/notesSlide3.xml.rels>&#65279;<?xml version="1.0" encoding="utf-8"?><Relationships xmlns="http://schemas.openxmlformats.org/package/2006/relationships"><Relationship Type="http://schemas.openxmlformats.org/officeDocument/2006/relationships/slide" Target="/ppt/slides/slide3.xml" Id="R34be6cf920004259" /><Relationship Type="http://schemas.openxmlformats.org/officeDocument/2006/relationships/notesMaster" Target="/ppt/notesMasters/notesMaster1.xml" Id="R24129a14202e446a" /></Relationships>
</file>

<file path=ppt/notesSlides/_rels/notesSlide4.xml.rels>&#65279;<?xml version="1.0" encoding="utf-8"?><Relationships xmlns="http://schemas.openxmlformats.org/package/2006/relationships"><Relationship Type="http://schemas.openxmlformats.org/officeDocument/2006/relationships/slide" Target="/ppt/slides/slide4.xml" Id="R894e24327361419e" /><Relationship Type="http://schemas.openxmlformats.org/officeDocument/2006/relationships/notesMaster" Target="/ppt/notesMasters/notesMaster1.xml" Id="R2e06421cdf8e4b41" /></Relationships>
</file>

<file path=ppt/notesSlides/_rels/notesSlide5.xml.rels>&#65279;<?xml version="1.0" encoding="utf-8"?><Relationships xmlns="http://schemas.openxmlformats.org/package/2006/relationships"><Relationship Type="http://schemas.openxmlformats.org/officeDocument/2006/relationships/slide" Target="/ppt/slides/slide5.xml" Id="Rce094a560acd4ff1" /><Relationship Type="http://schemas.openxmlformats.org/officeDocument/2006/relationships/notesMaster" Target="/ppt/notesMasters/notesMaster1.xml" Id="R1af02e5a2415486a" /></Relationships>
</file>

<file path=ppt/notesSlides/_rels/notesSlide6.xml.rels>&#65279;<?xml version="1.0" encoding="utf-8"?><Relationships xmlns="http://schemas.openxmlformats.org/package/2006/relationships"><Relationship Type="http://schemas.openxmlformats.org/officeDocument/2006/relationships/slide" Target="/ppt/slides/slide6.xml" Id="R5364673166254573" /><Relationship Type="http://schemas.openxmlformats.org/officeDocument/2006/relationships/notesMaster" Target="/ppt/notesMasters/notesMaster1.xml" Id="Ra9409511090340e0" /></Relationships>
</file>

<file path=ppt/notesSlides/_rels/notesSlide7.xml.rels>&#65279;<?xml version="1.0" encoding="utf-8"?><Relationships xmlns="http://schemas.openxmlformats.org/package/2006/relationships"><Relationship Type="http://schemas.openxmlformats.org/officeDocument/2006/relationships/slide" Target="/ppt/slides/slide7.xml" Id="R9e2d7ff5c4ca4517" /><Relationship Type="http://schemas.openxmlformats.org/officeDocument/2006/relationships/notesMaster" Target="/ppt/notesMasters/notesMaster1.xml" Id="R1eeefad33e454216" /></Relationships>
</file>

<file path=ppt/notesSlides/_rels/notesSlide8.xml.rels>&#65279;<?xml version="1.0" encoding="utf-8"?><Relationships xmlns="http://schemas.openxmlformats.org/package/2006/relationships"><Relationship Type="http://schemas.openxmlformats.org/officeDocument/2006/relationships/slide" Target="/ppt/slides/slide8.xml" Id="R4fb599ad335447c5" /><Relationship Type="http://schemas.openxmlformats.org/officeDocument/2006/relationships/notesMaster" Target="/ppt/notesMasters/notesMaster1.xml" Id="Rfabcd8f6cd59483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distinction between a screening system and a site-selection conclusion. This deck shows a working public-evidence product, not a claim that any parcel is viable.</a:t>
            </a:r>
          </a:p>
          <a:p xmlns:a="http://schemas.openxmlformats.org/drawingml/2006/main">
            <a:r>
              <a:t/>
            </a:r>
          </a:p>
          <a:p xmlns:a="http://schemas.openxmlformats.org/drawingml/2006/main">
            <a:r>
              <a:t>[Sources]</a:t>
            </a:r>
          </a:p>
          <a:p xmlns:a="http://schemas.openxmlformats.org/drawingml/2006/main">
            <a:r>
              <a:t>- data/outputs/showcase/ai_infrastructure_site_intelligence.html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Emphasize that zero proven sites is a design feature, not a weakness: the tool keeps public proximity separate from utility, carrier, entitlement, water, and site-control proof.</a:t>
            </a:r>
          </a:p>
          <a:p xmlns:a="http://schemas.openxmlformats.org/drawingml/2006/main">
            <a:r>
              <a:t/>
            </a:r>
          </a:p>
          <a:p xmlns:a="http://schemas.openxmlformats.org/drawingml/2006/main">
            <a:r>
              <a:t>[Sources]</a:t>
            </a:r>
          </a:p>
          <a:p xmlns:a="http://schemas.openxmlformats.org/drawingml/2006/main">
            <a:r>
              <a:t>- docs/external-showcase.md</a:t>
            </a:r>
          </a:p>
          <a:p xmlns:a="http://schemas.openxmlformats.org/drawingml/2006/main">
            <a:r>
              <a:t>- docs/scoring-model.md</a:t>
            </a:r>
          </a:p>
          <a:p xmlns:a="http://schemas.openxmlformats.org/drawingml/2006/main">
            <a:r>
              <a:t>- docs/weld-data-center-policy-audit.md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Walk left to right. Public geometry creates a repeatable search; policy can stop an otherwise attractive parcel; only external evidence can support a real development conclusion.</a:t>
            </a:r>
          </a:p>
          <a:p xmlns:a="http://schemas.openxmlformats.org/drawingml/2006/main">
            <a:r>
              <a:t/>
            </a:r>
          </a:p>
          <a:p xmlns:a="http://schemas.openxmlformats.org/drawingml/2006/main">
            <a:r>
              <a:t>[Sources]</a:t>
            </a:r>
          </a:p>
          <a:p xmlns:a="http://schemas.openxmlformats.org/drawingml/2006/main">
            <a:r>
              <a:t>- docs/fatal-flaw-rubric.md</a:t>
            </a:r>
          </a:p>
          <a:p xmlns:a="http://schemas.openxmlformats.org/drawingml/2006/main">
            <a:r>
              <a:t>- docs/scoring-model.md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map as evidence of a coherent search area, not as a recommendation map. The representative profiles intentionally show different outcomes from similar-looking physical geometry.</a:t>
            </a:r>
          </a:p>
          <a:p xmlns:a="http://schemas.openxmlformats.org/drawingml/2006/main">
            <a:r>
              <a:t/>
            </a:r>
          </a:p>
          <a:p xmlns:a="http://schemas.openxmlformats.org/drawingml/2006/main">
            <a:r>
              <a:t>[Sources]</a:t>
            </a:r>
          </a:p>
          <a:p xmlns:a="http://schemas.openxmlformats.org/drawingml/2006/main">
            <a:r>
              <a:t>- data/outputs/showcase/ai_infrastructure_site_intelligence.html</a:t>
            </a:r>
          </a:p>
          <a:p xmlns:a="http://schemas.openxmlformats.org/drawingml/2006/main">
            <a:r>
              <a:t>- docs/priority-corridor-zone.md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These five screens are illustrative, not a top-five recommendation. Aurora East A now includes verified public-record evidence of a 76-acre data-center land transaction inside the broader review envelope; it still does not establish capacity, service, entitlement, or viability.</a:t>
            </a:r>
          </a:p>
          <a:p xmlns:a="http://schemas.openxmlformats.org/drawingml/2006/main">
            <a:r>
              <a:t/>
            </a:r>
          </a:p>
          <a:p xmlns:a="http://schemas.openxmlformats.org/drawingml/2006/main">
            <a:r>
              <a:t>[Sources]</a:t>
            </a:r>
          </a:p>
          <a:p xmlns:a="http://schemas.openxmlformats.org/drawingml/2006/main">
            <a:r>
              <a:t>- docs/external-showcase.md</a:t>
            </a:r>
          </a:p>
          <a:p xmlns:a="http://schemas.openxmlformats.org/drawingml/2006/main">
            <a:r>
              <a:t>- docs/first-parcel-record-chain.md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central decision insight. In Weld County, Ordinance 2026-01 materially changes the interpretation of the parcel ranking. Hudson status must also be confirmed before any parcel is treated as eligible.</a:t>
            </a:r>
          </a:p>
          <a:p xmlns:a="http://schemas.openxmlformats.org/drawingml/2006/main">
            <a:r>
              <a:t/>
            </a:r>
          </a:p>
          <a:p xmlns:a="http://schemas.openxmlformats.org/drawingml/2006/main">
            <a:r>
              <a:t>[Sources]</a:t>
            </a:r>
          </a:p>
          <a:p xmlns:a="http://schemas.openxmlformats.org/drawingml/2006/main">
            <a:r>
              <a:t>- https://www.weld.gov/Newsroom/2026-News/Weld-County-Commissioners-approve-addition-of-data-centers-to-code</a:t>
            </a:r>
          </a:p>
          <a:p xmlns:a="http://schemas.openxmlformats.org/drawingml/2006/main">
            <a:r>
              <a:t>- https://hudsonco.gov/AgendaCenter/ViewFile/Agenda/_07012026-763</a:t>
            </a:r>
          </a:p>
          <a:p xmlns:a="http://schemas.openxmlformats.org/drawingml/2006/main">
            <a:r>
              <a:t>- https://www.townofkeenesburg.com/departments/planning_and_zoning/index.php</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slide to use when someone asks whether the tool has found a buildable site. The honest answer is that it has found a structured queue of evidence questions and several representative screens worth targeted verification. The Colorado BEAD figures count fiber projects whose names match the county and sum their estimated aerial and buried miles. They provide planned regional context only. They do not identify routes, construction status, parcel serviceability, splice access, carrier diversity, or capacity, and they do not affect parcel scores.</a:t>
            </a:r>
          </a:p>
          <a:p xmlns:a="http://schemas.openxmlformats.org/drawingml/2006/main">
            <a:r>
              <a:t/>
            </a:r>
          </a:p>
          <a:p xmlns:a="http://schemas.openxmlformats.org/drawingml/2006/main">
            <a:r>
              <a:t>[Sources]</a:t>
            </a:r>
          </a:p>
          <a:p xmlns:a="http://schemas.openxmlformats.org/drawingml/2006/main">
            <a:r>
              <a:t>- https://broadband.colorado.gov/funding/benefit_of_the_bargain</a:t>
            </a:r>
          </a:p>
          <a:p xmlns:a="http://schemas.openxmlformats.org/drawingml/2006/main">
            <a:r>
              <a:t>- https://www.arcgis.com/sharing/rest/content/items/7bc90780d52c4eef8cc43a2b870e7fb0</a:t>
            </a:r>
          </a:p>
          <a:p xmlns:a="http://schemas.openxmlformats.org/drawingml/2006/main">
            <a:r>
              <a:t>- data/outputs/fiber/colorado_bead_corridor_projects.csv</a:t>
            </a:r>
          </a:p>
          <a:p xmlns:a="http://schemas.openxmlformats.org/drawingml/2006/main">
            <a:r>
              <a:t>- docs/colorado-bead-fiber-expansion-evidence.md</a:t>
            </a:r>
          </a:p>
          <a:p xmlns:a="http://schemas.openxmlformats.org/drawingml/2006/main">
            <a:r>
              <a:t>- docs/fatal-flaw-rubric.md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with a practical ask: use the demonstration to align on the evidence sequence, then advance only the smallest set of cases that can justify external verification. The objective is to reduce false positives and wasted diligence spend.</a:t>
            </a:r>
          </a:p>
          <a:p xmlns:a="http://schemas.openxmlformats.org/drawingml/2006/main">
            <a:r>
              <a:t/>
            </a:r>
          </a:p>
          <a:p xmlns:a="http://schemas.openxmlformats.org/drawingml/2006/main">
            <a:r>
              <a:t>[Sources]</a:t>
            </a:r>
          </a:p>
          <a:p xmlns:a="http://schemas.openxmlformats.org/drawingml/2006/main">
            <a:r>
              <a:t>- docs/executive-decision-queue.md</a:t>
            </a:r>
          </a:p>
          <a:p xmlns:a="http://schemas.openxmlformats.org/drawingml/2006/main">
            <a:r>
              <a:t>- docs/remaining-roadmap.md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2da1821acf214c9f"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7e4e7397fa824f37" /><Relationship Type="http://schemas.openxmlformats.org/officeDocument/2006/relationships/slideLayout" Target="/ppt/slideLayouts/slideLayout1.xml" Id="R56eaebddf557494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6eaebddf557494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334b197527f449e" /><Relationship Type="http://schemas.openxmlformats.org/officeDocument/2006/relationships/image" Target="/ppt/media/image.png" Id="R51f4dc79ea45402b" /><Relationship Type="http://schemas.openxmlformats.org/officeDocument/2006/relationships/notesSlide" Target="/ppt/notesSlides/notesSlide1.xml" Id="R88b7610bdfd04db9"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f020c2621da4fc0" /><Relationship Type="http://schemas.openxmlformats.org/officeDocument/2006/relationships/notesSlide" Target="/ppt/notesSlides/notesSlide2.xml" Id="Reddc6e100ecb420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557df50b05374be0" /><Relationship Type="http://schemas.openxmlformats.org/officeDocument/2006/relationships/notesSlide" Target="/ppt/notesSlides/notesSlide3.xml" Id="Rf29b9b4ad8df4b4b"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d0669d8ed0ce4845" /><Relationship Type="http://schemas.openxmlformats.org/officeDocument/2006/relationships/image" Target="/ppt/media/image2.png" Id="R4fa26b3f0cc7426c" /><Relationship Type="http://schemas.openxmlformats.org/officeDocument/2006/relationships/notesSlide" Target="/ppt/notesSlides/notesSlide4.xml" Id="Re16029ea750c471a"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7af4f0e961e34bf3" /><Relationship Type="http://schemas.openxmlformats.org/officeDocument/2006/relationships/notesSlide" Target="/ppt/notesSlides/notesSlide5.xml" Id="Rfa6798374e4246be"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95d96f87293a4719" /><Relationship Type="http://schemas.openxmlformats.org/officeDocument/2006/relationships/notesSlide" Target="/ppt/notesSlides/notesSlide6.xml" Id="Rc09bdc6499814fb9"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6dabe947b5943b0" /><Relationship Type="http://schemas.openxmlformats.org/officeDocument/2006/relationships/notesSlide" Target="/ppt/notesSlides/notesSlide7.xml" Id="Rd6193a9c294e4a3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71241274920743ba" /><Relationship Type="http://schemas.openxmlformats.org/officeDocument/2006/relationships/notesSlide" Target="/ppt/notesSlides/notesSlide8.xml" Id="Rfef7d8aaaec741e0" /></Relationships>
</file>

<file path=ppt/slides/slide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351102F2-36B9-4C7E-A913-2312D89B3750}"/>
              </a:ext>
            </a:extLst>
          </p:cNvPr>
          <p:cNvSpPr>
            <a:spLocks xmlns:a="http://schemas.openxmlformats.org/drawingml/2006/main" noGrp="1"/>
          </p:cNvSpPr>
          <p:nvPr/>
        </p:nvSpPr>
        <p:spPr>
          <a:xfrm xmlns:a="http://schemas.openxmlformats.org/drawingml/2006/main">
            <a:off x="533400" y="457200"/>
            <a:ext cx="4953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1">
                <a:solidFill>
                  <a:srgbClr val="196B4B"/>
                </a:solidFill>
                <a:latin typeface="Helvetica Neue"/>
                <a:ea typeface="Helvetica Neue"/>
                <a:cs typeface="Helvetica Neue"/>
              </a:defRPr>
            </a:pPr>
            <a:r>
              <a:rPr sz="1200" b="1">
                <a:solidFill>
                  <a:srgbClr val="196B4B"/>
                </a:solidFill>
                <a:latin typeface="Helvetica Neue"/>
                <a:ea typeface="Helvetica Neue"/>
                <a:cs typeface="Helvetica Neue"/>
              </a:rPr>
              <a:t>PUBLIC-EVIDENCE SITE SCREENING</a:t>
            </a:r>
          </a:p>
        </p:txBody>
      </p:sp>
      <p:sp>
        <p:nvSpPr>
          <p:cNvPr id="2" name="">
            <a:extLst xmlns:a="http://schemas.openxmlformats.org/drawingml/2006/main">
              <a:ext uri="{FF2B5EF4-FFF2-40B4-BE49-F238E27FC236}">
                <a16:creationId xmlns:a16="http://schemas.microsoft.com/office/drawing/2014/main" id="{1A3700D2-F87B-49C7-8270-9AB055920112}"/>
              </a:ext>
            </a:extLst>
          </p:cNvPr>
          <p:cNvSpPr>
            <a:spLocks xmlns:a="http://schemas.openxmlformats.org/drawingml/2006/main" noGrp="1"/>
          </p:cNvSpPr>
          <p:nvPr/>
        </p:nvSpPr>
        <p:spPr>
          <a:xfrm xmlns:a="http://schemas.openxmlformats.org/drawingml/2006/main">
            <a:off x="533400" y="1352550"/>
            <a:ext cx="4953000" cy="1543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4350" b="1">
                <a:solidFill>
                  <a:srgbClr val="18221D"/>
                </a:solidFill>
                <a:latin typeface="Helvetica Neue"/>
                <a:ea typeface="Helvetica Neue"/>
                <a:cs typeface="Helvetica Neue"/>
              </a:defRPr>
            </a:pPr>
            <a:r>
              <a:rPr sz="4350" b="1">
                <a:solidFill>
                  <a:srgbClr val="18221D"/>
                </a:solidFill>
                <a:latin typeface="Helvetica Neue"/>
                <a:ea typeface="Helvetica Neue"/>
                <a:cs typeface="Helvetica Neue"/>
              </a:rPr>
              <a:t>AI Infrastructure</a:t>
            </a:r>
          </a:p>
          <a:p xmlns:a="http://schemas.openxmlformats.org/drawingml/2006/main">
            <a:pPr algn="l">
              <a:defRPr sz="4350" b="1">
                <a:solidFill>
                  <a:srgbClr val="18221D"/>
                </a:solidFill>
                <a:latin typeface="Helvetica Neue"/>
                <a:ea typeface="Helvetica Neue"/>
                <a:cs typeface="Helvetica Neue"/>
              </a:defRPr>
            </a:pPr>
            <a:r>
              <a:rPr sz="4350" b="1">
                <a:solidFill>
                  <a:srgbClr val="18221D"/>
                </a:solidFill>
                <a:latin typeface="Helvetica Neue"/>
                <a:ea typeface="Helvetica Neue"/>
                <a:cs typeface="Helvetica Neue"/>
              </a:rPr>
              <a:t>Site Intelligence</a:t>
            </a:r>
          </a:p>
        </p:txBody>
      </p:sp>
      <p:sp>
        <p:nvSpPr>
          <p:cNvPr id="3" name="">
            <a:extLst xmlns:a="http://schemas.openxmlformats.org/drawingml/2006/main">
              <a:ext uri="{FF2B5EF4-FFF2-40B4-BE49-F238E27FC236}">
                <a16:creationId xmlns:a16="http://schemas.microsoft.com/office/drawing/2014/main" id="{B0C731E1-0385-4A46-8E47-639ABD8C622F}"/>
              </a:ext>
            </a:extLst>
          </p:cNvPr>
          <p:cNvSpPr>
            <a:spLocks xmlns:a="http://schemas.openxmlformats.org/drawingml/2006/main" noGrp="1"/>
          </p:cNvSpPr>
          <p:nvPr/>
        </p:nvSpPr>
        <p:spPr>
          <a:xfrm xmlns:a="http://schemas.openxmlformats.org/drawingml/2006/main">
            <a:off x="533400" y="3238500"/>
            <a:ext cx="48577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75" b="0">
                <a:solidFill>
                  <a:srgbClr val="607067"/>
                </a:solidFill>
                <a:latin typeface="Helvetica Neue"/>
                <a:ea typeface="Helvetica Neue"/>
                <a:cs typeface="Helvetica Neue"/>
              </a:defRPr>
            </a:pPr>
            <a:r>
              <a:rPr sz="1875" b="0">
                <a:solidFill>
                  <a:srgbClr val="607067"/>
                </a:solidFill>
                <a:latin typeface="Helvetica Neue"/>
                <a:ea typeface="Helvetica Neue"/>
                <a:cs typeface="Helvetica Neue"/>
              </a:rPr>
              <a:t>A corridor-scale demonstration for the eastern Denver metro: Watkins and Bennett north through Hudson and Keenesburg.</a:t>
            </a:r>
          </a:p>
        </p:txBody>
      </p:sp>
      <p:sp>
        <p:nvSpPr>
          <p:cNvPr id="4" name="">
            <a:extLst xmlns:a="http://schemas.openxmlformats.org/drawingml/2006/main">
              <a:ext uri="{FF2B5EF4-FFF2-40B4-BE49-F238E27FC236}">
                <a16:creationId xmlns:a16="http://schemas.microsoft.com/office/drawing/2014/main" id="{AB68BB0E-DBCE-46C8-9477-5E633492ECF1}"/>
              </a:ext>
            </a:extLst>
          </p:cNvPr>
          <p:cNvSpPr>
            <a:spLocks xmlns:a="http://schemas.openxmlformats.org/drawingml/2006/main" noGrp="1"/>
          </p:cNvSpPr>
          <p:nvPr/>
        </p:nvSpPr>
        <p:spPr>
          <a:xfrm xmlns:a="http://schemas.openxmlformats.org/drawingml/2006/main">
            <a:off x="533400" y="4953000"/>
            <a:ext cx="4838700" cy="38100"/>
          </a:xfrm>
          <a:prstGeom xmlns:a="http://schemas.openxmlformats.org/drawingml/2006/main" prst="rect">
            <a:avLst/>
          </a:prstGeom>
          <a:solidFill xmlns:a="http://schemas.openxmlformats.org/drawingml/2006/main">
            <a:srgbClr val="196B4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F8675FC-C098-47C9-BF5A-CF94C51AAA72}"/>
              </a:ext>
            </a:extLst>
          </p:cNvPr>
          <p:cNvSpPr>
            <a:spLocks xmlns:a="http://schemas.openxmlformats.org/drawingml/2006/main" noGrp="1"/>
          </p:cNvSpPr>
          <p:nvPr/>
        </p:nvSpPr>
        <p:spPr>
          <a:xfrm xmlns:a="http://schemas.openxmlformats.org/drawingml/2006/main">
            <a:off x="533400" y="5219700"/>
            <a:ext cx="485775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1">
                <a:solidFill>
                  <a:srgbClr val="18221D"/>
                </a:solidFill>
                <a:latin typeface="Helvetica Neue"/>
                <a:ea typeface="Helvetica Neue"/>
                <a:cs typeface="Helvetica Neue"/>
              </a:defRPr>
            </a:pPr>
            <a:r>
              <a:rPr sz="1500" b="1">
                <a:solidFill>
                  <a:srgbClr val="18221D"/>
                </a:solidFill>
                <a:latin typeface="Helvetica Neue"/>
                <a:ea typeface="Helvetica Neue"/>
                <a:cs typeface="Helvetica Neue"/>
              </a:rPr>
              <a:t>The system identifies where public geometry is promising, then makes the missing proof impossible to overlook.</a:t>
            </a:r>
          </a:p>
        </p:txBody>
      </p:sp>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51f4dc79ea45402b"/>
          <a:stretch xmlns:a="http://schemas.openxmlformats.org/drawingml/2006/main"/>
        </p:blipFill>
        <p:spPr>
          <a:xfrm xmlns:a="http://schemas.openxmlformats.org/drawingml/2006/main">
            <a:off x="5981700" y="792285"/>
            <a:ext cx="5676900" cy="5273430"/>
          </a:xfrm>
          <a:prstGeom xmlns:a="http://schemas.openxmlformats.org/drawingml/2006/main" prst="rect">
            <a:avLst/>
          </a:prstGeom>
        </p:spPr>
      </p:pic>
    </p:spTree>
    <p:extLst>
      <p:ext uri="{BB962C8B-B14F-4D97-AF65-F5344CB8AC3E}">
        <p14:creationId xmlns:p14="http://schemas.microsoft.com/office/powerpoint/2010/main" val="24417865"/>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8C7BDEF4-DFB2-47A0-9ECC-3C52DCD41A65}"/>
              </a:ext>
            </a:extLst>
          </p:cNvPr>
          <p:cNvSpPr>
            <a:spLocks xmlns:a="http://schemas.openxmlformats.org/drawingml/2006/main" noGrp="1"/>
          </p:cNvSpPr>
          <p:nvPr/>
        </p:nvSpPr>
        <p:spPr>
          <a:xfrm xmlns:a="http://schemas.openxmlformats.org/drawingml/2006/main">
            <a:off x="533400" y="361950"/>
            <a:ext cx="10572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3000" b="1">
                <a:solidFill>
                  <a:srgbClr val="18221D"/>
                </a:solidFill>
                <a:latin typeface="Helvetica Neue"/>
                <a:ea typeface="Helvetica Neue"/>
                <a:cs typeface="Helvetica Neue"/>
              </a:defRPr>
            </a:pPr>
            <a:r>
              <a:rPr sz="3000" b="1">
                <a:solidFill>
                  <a:srgbClr val="18221D"/>
                </a:solidFill>
                <a:latin typeface="Helvetica Neue"/>
                <a:ea typeface="Helvetica Neue"/>
                <a:cs typeface="Helvetica Neue"/>
              </a:rPr>
              <a:t>The build is now a defensible decision screen</a:t>
            </a:r>
          </a:p>
        </p:txBody>
      </p:sp>
      <p:sp>
        <p:nvSpPr>
          <p:cNvPr id="2" name="">
            <a:extLst xmlns:a="http://schemas.openxmlformats.org/drawingml/2006/main">
              <a:ext uri="{FF2B5EF4-FFF2-40B4-BE49-F238E27FC236}">
                <a16:creationId xmlns:a16="http://schemas.microsoft.com/office/drawing/2014/main" id="{508694D9-9936-486C-9D1D-B15D5E92A196}"/>
              </a:ext>
            </a:extLst>
          </p:cNvPr>
          <p:cNvSpPr>
            <a:spLocks xmlns:a="http://schemas.openxmlformats.org/drawingml/2006/main" noGrp="1"/>
          </p:cNvSpPr>
          <p:nvPr/>
        </p:nvSpPr>
        <p:spPr>
          <a:xfrm xmlns:a="http://schemas.openxmlformats.org/drawingml/2006/main">
            <a:off x="11144250" y="428625"/>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defRPr sz="1050" b="0">
                <a:solidFill>
                  <a:srgbClr val="607067"/>
                </a:solidFill>
                <a:latin typeface="Helvetica Neue"/>
                <a:ea typeface="Helvetica Neue"/>
                <a:cs typeface="Helvetica Neue"/>
              </a:defRPr>
            </a:pPr>
            <a:r>
              <a:rPr sz="1050" b="0">
                <a:solidFill>
                  <a:srgbClr val="607067"/>
                </a:solidFill>
                <a:latin typeface="Helvetica Neue"/>
                <a:ea typeface="Helvetica Neue"/>
                <a:cs typeface="Helvetica Neue"/>
              </a:rPr>
              <a:t>02</a:t>
            </a:r>
          </a:p>
        </p:txBody>
      </p:sp>
      <p:sp>
        <p:nvSpPr>
          <p:cNvPr id="3" name="">
            <a:extLst xmlns:a="http://schemas.openxmlformats.org/drawingml/2006/main">
              <a:ext uri="{FF2B5EF4-FFF2-40B4-BE49-F238E27FC236}">
                <a16:creationId xmlns:a16="http://schemas.microsoft.com/office/drawing/2014/main" id="{6DAAF79B-3792-4027-B800-FB043E87364A}"/>
              </a:ext>
            </a:extLst>
          </p:cNvPr>
          <p:cNvSpPr>
            <a:spLocks xmlns:a="http://schemas.openxmlformats.org/drawingml/2006/main" noGrp="1"/>
          </p:cNvSpPr>
          <p:nvPr/>
        </p:nvSpPr>
        <p:spPr>
          <a:xfrm xmlns:a="http://schemas.openxmlformats.org/drawingml/2006/main">
            <a:off x="533400" y="1066800"/>
            <a:ext cx="11125200" cy="19050"/>
          </a:xfrm>
          <a:prstGeom xmlns:a="http://schemas.openxmlformats.org/drawingml/2006/main" prst="rect">
            <a:avLst/>
          </a:prstGeom>
          <a:solidFill xmlns:a="http://schemas.openxmlformats.org/drawingml/2006/main">
            <a:srgbClr val="18221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A6A21280-0684-4D7C-A341-C7BB0D583B59}"/>
              </a:ext>
            </a:extLst>
          </p:cNvPr>
          <p:cNvSpPr>
            <a:spLocks xmlns:a="http://schemas.openxmlformats.org/drawingml/2006/main" noGrp="1"/>
          </p:cNvSpPr>
          <p:nvPr/>
        </p:nvSpPr>
        <p:spPr>
          <a:xfrm xmlns:a="http://schemas.openxmlformats.org/drawingml/2006/main">
            <a:off x="533400" y="1352550"/>
            <a:ext cx="10572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0">
                <a:solidFill>
                  <a:srgbClr val="607067"/>
                </a:solidFill>
                <a:latin typeface="Helvetica Neue"/>
                <a:ea typeface="Helvetica Neue"/>
                <a:cs typeface="Helvetica Neue"/>
              </a:defRPr>
            </a:pPr>
            <a:r>
              <a:rPr sz="1725" b="0">
                <a:solidFill>
                  <a:srgbClr val="607067"/>
                </a:solidFill>
                <a:latin typeface="Helvetica Neue"/>
                <a:ea typeface="Helvetica Neue"/>
                <a:cs typeface="Helvetica Neue"/>
              </a:rPr>
              <a:t>The current product combines corridor rankings, policy-aware parcel review, and a deliberately conservative evidence boundary.</a:t>
            </a:r>
          </a:p>
        </p:txBody>
      </p:sp>
      <p:sp>
        <p:nvSpPr>
          <p:cNvPr id="5" name="">
            <a:extLst xmlns:a="http://schemas.openxmlformats.org/drawingml/2006/main">
              <a:ext uri="{FF2B5EF4-FFF2-40B4-BE49-F238E27FC236}">
                <a16:creationId xmlns:a16="http://schemas.microsoft.com/office/drawing/2014/main" id="{4B49B349-6D88-4A82-A1D6-A9B6CA9FBCE7}"/>
              </a:ext>
            </a:extLst>
          </p:cNvPr>
          <p:cNvSpPr>
            <a:spLocks xmlns:a="http://schemas.openxmlformats.org/drawingml/2006/main" noGrp="1"/>
          </p:cNvSpPr>
          <p:nvPr/>
        </p:nvSpPr>
        <p:spPr>
          <a:xfrm xmlns:a="http://schemas.openxmlformats.org/drawingml/2006/main">
            <a:off x="533400" y="2647950"/>
            <a:ext cx="3352800" cy="2724150"/>
          </a:xfrm>
          <a:prstGeom xmlns:a="http://schemas.openxmlformats.org/drawingml/2006/main" prst="rect">
            <a:avLst/>
          </a:prstGeom>
          <a:solidFill xmlns:a="http://schemas.openxmlformats.org/drawingml/2006/main">
            <a:srgbClr val="EEF1EE"/>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0E0F3322-B157-4629-B5A6-86988181706A}"/>
              </a:ext>
            </a:extLst>
          </p:cNvPr>
          <p:cNvSpPr>
            <a:spLocks xmlns:a="http://schemas.openxmlformats.org/drawingml/2006/main" noGrp="1"/>
          </p:cNvSpPr>
          <p:nvPr/>
        </p:nvSpPr>
        <p:spPr>
          <a:xfrm xmlns:a="http://schemas.openxmlformats.org/drawingml/2006/main">
            <a:off x="533400" y="2647950"/>
            <a:ext cx="3352800" cy="76200"/>
          </a:xfrm>
          <a:prstGeom xmlns:a="http://schemas.openxmlformats.org/drawingml/2006/main" prst="rect">
            <a:avLst/>
          </a:prstGeom>
          <a:solidFill xmlns:a="http://schemas.openxmlformats.org/drawingml/2006/main">
            <a:srgbClr val="196B4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E7557226-584E-46F8-9B52-928A834377C6}"/>
              </a:ext>
            </a:extLst>
          </p:cNvPr>
          <p:cNvSpPr>
            <a:spLocks xmlns:a="http://schemas.openxmlformats.org/drawingml/2006/main" noGrp="1"/>
          </p:cNvSpPr>
          <p:nvPr/>
        </p:nvSpPr>
        <p:spPr>
          <a:xfrm xmlns:a="http://schemas.openxmlformats.org/drawingml/2006/main">
            <a:off x="800100" y="3162300"/>
            <a:ext cx="28003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5400" b="1">
                <a:solidFill>
                  <a:srgbClr val="196B4B"/>
                </a:solidFill>
                <a:latin typeface="Helvetica Neue"/>
                <a:ea typeface="Helvetica Neue"/>
                <a:cs typeface="Helvetica Neue"/>
              </a:defRPr>
            </a:pPr>
            <a:r>
              <a:rPr sz="5400" b="1">
                <a:solidFill>
                  <a:srgbClr val="196B4B"/>
                </a:solidFill>
                <a:latin typeface="Helvetica Neue"/>
                <a:ea typeface="Helvetica Neue"/>
                <a:cs typeface="Helvetica Neue"/>
              </a:rPr>
              <a:t>100</a:t>
            </a:r>
          </a:p>
        </p:txBody>
      </p:sp>
      <p:sp>
        <p:nvSpPr>
          <p:cNvPr id="8" name="">
            <a:extLst xmlns:a="http://schemas.openxmlformats.org/drawingml/2006/main">
              <a:ext uri="{FF2B5EF4-FFF2-40B4-BE49-F238E27FC236}">
                <a16:creationId xmlns:a16="http://schemas.microsoft.com/office/drawing/2014/main" id="{1443979C-2BEE-402D-BA64-7CCD9093BBD4}"/>
              </a:ext>
            </a:extLst>
          </p:cNvPr>
          <p:cNvSpPr>
            <a:spLocks xmlns:a="http://schemas.openxmlformats.org/drawingml/2006/main" noGrp="1"/>
          </p:cNvSpPr>
          <p:nvPr/>
        </p:nvSpPr>
        <p:spPr>
          <a:xfrm xmlns:a="http://schemas.openxmlformats.org/drawingml/2006/main">
            <a:off x="800100" y="4267200"/>
            <a:ext cx="28003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650" b="1">
                <a:solidFill>
                  <a:srgbClr val="18221D"/>
                </a:solidFill>
                <a:latin typeface="Helvetica Neue"/>
                <a:ea typeface="Helvetica Neue"/>
                <a:cs typeface="Helvetica Neue"/>
              </a:defRPr>
            </a:pPr>
            <a:r>
              <a:rPr sz="1650" b="1">
                <a:solidFill>
                  <a:srgbClr val="18221D"/>
                </a:solidFill>
                <a:latin typeface="Helvetica Neue"/>
                <a:ea typeface="Helvetica Neue"/>
                <a:cs typeface="Helvetica Neue"/>
              </a:rPr>
              <a:t>ranked corridor parcels</a:t>
            </a:r>
          </a:p>
        </p:txBody>
      </p:sp>
      <p:sp>
        <p:nvSpPr>
          <p:cNvPr id="9" name="">
            <a:extLst xmlns:a="http://schemas.openxmlformats.org/drawingml/2006/main">
              <a:ext uri="{FF2B5EF4-FFF2-40B4-BE49-F238E27FC236}">
                <a16:creationId xmlns:a16="http://schemas.microsoft.com/office/drawing/2014/main" id="{1E8A67BD-91B2-4631-9E0A-645FBDF63020}"/>
              </a:ext>
            </a:extLst>
          </p:cNvPr>
          <p:cNvSpPr>
            <a:spLocks xmlns:a="http://schemas.openxmlformats.org/drawingml/2006/main" noGrp="1"/>
          </p:cNvSpPr>
          <p:nvPr/>
        </p:nvSpPr>
        <p:spPr>
          <a:xfrm xmlns:a="http://schemas.openxmlformats.org/drawingml/2006/main">
            <a:off x="4248150" y="2647950"/>
            <a:ext cx="3352800" cy="2724150"/>
          </a:xfrm>
          <a:prstGeom xmlns:a="http://schemas.openxmlformats.org/drawingml/2006/main" prst="rect">
            <a:avLst/>
          </a:prstGeom>
          <a:solidFill xmlns:a="http://schemas.openxmlformats.org/drawingml/2006/main">
            <a:srgbClr val="EEF1EE"/>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FE11D4D7-733B-4B63-AF1D-CAA42FF6E269}"/>
              </a:ext>
            </a:extLst>
          </p:cNvPr>
          <p:cNvSpPr>
            <a:spLocks xmlns:a="http://schemas.openxmlformats.org/drawingml/2006/main" noGrp="1"/>
          </p:cNvSpPr>
          <p:nvPr/>
        </p:nvSpPr>
        <p:spPr>
          <a:xfrm xmlns:a="http://schemas.openxmlformats.org/drawingml/2006/main">
            <a:off x="4248150" y="2647950"/>
            <a:ext cx="3352800" cy="76200"/>
          </a:xfrm>
          <a:prstGeom xmlns:a="http://schemas.openxmlformats.org/drawingml/2006/main" prst="rect">
            <a:avLst/>
          </a:prstGeom>
          <a:solidFill xmlns:a="http://schemas.openxmlformats.org/drawingml/2006/main">
            <a:srgbClr val="276F9D"/>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9172D45A-2B57-4265-9F5B-94FD09F1BFF8}"/>
              </a:ext>
            </a:extLst>
          </p:cNvPr>
          <p:cNvSpPr>
            <a:spLocks xmlns:a="http://schemas.openxmlformats.org/drawingml/2006/main" noGrp="1"/>
          </p:cNvSpPr>
          <p:nvPr/>
        </p:nvSpPr>
        <p:spPr>
          <a:xfrm xmlns:a="http://schemas.openxmlformats.org/drawingml/2006/main">
            <a:off x="4514850" y="3162300"/>
            <a:ext cx="28003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5400" b="1">
                <a:solidFill>
                  <a:srgbClr val="276F9D"/>
                </a:solidFill>
                <a:latin typeface="Helvetica Neue"/>
                <a:ea typeface="Helvetica Neue"/>
                <a:cs typeface="Helvetica Neue"/>
              </a:defRPr>
            </a:pPr>
            <a:r>
              <a:rPr sz="5400" b="1">
                <a:solidFill>
                  <a:srgbClr val="276F9D"/>
                </a:solidFill>
                <a:latin typeface="Helvetica Neue"/>
                <a:ea typeface="Helvetica Neue"/>
                <a:cs typeface="Helvetica Neue"/>
              </a:rPr>
              <a:t>35</a:t>
            </a:r>
          </a:p>
        </p:txBody>
      </p:sp>
      <p:sp>
        <p:nvSpPr>
          <p:cNvPr id="12" name="">
            <a:extLst xmlns:a="http://schemas.openxmlformats.org/drawingml/2006/main">
              <a:ext uri="{FF2B5EF4-FFF2-40B4-BE49-F238E27FC236}">
                <a16:creationId xmlns:a16="http://schemas.microsoft.com/office/drawing/2014/main" id="{89DD4BAA-CD77-4325-B31F-49E32ADC39C4}"/>
              </a:ext>
            </a:extLst>
          </p:cNvPr>
          <p:cNvSpPr>
            <a:spLocks xmlns:a="http://schemas.openxmlformats.org/drawingml/2006/main" noGrp="1"/>
          </p:cNvSpPr>
          <p:nvPr/>
        </p:nvSpPr>
        <p:spPr>
          <a:xfrm xmlns:a="http://schemas.openxmlformats.org/drawingml/2006/main">
            <a:off x="4514850" y="4267200"/>
            <a:ext cx="28003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650" b="1">
                <a:solidFill>
                  <a:srgbClr val="18221D"/>
                </a:solidFill>
                <a:latin typeface="Helvetica Neue"/>
                <a:ea typeface="Helvetica Neue"/>
                <a:cs typeface="Helvetica Neue"/>
              </a:defRPr>
            </a:pPr>
            <a:r>
              <a:rPr sz="1650" b="1">
                <a:solidFill>
                  <a:srgbClr val="18221D"/>
                </a:solidFill>
                <a:latin typeface="Helvetica Neue"/>
                <a:ea typeface="Helvetica Neue"/>
                <a:cs typeface="Helvetica Neue"/>
              </a:rPr>
              <a:t>Weld policy audits</a:t>
            </a:r>
          </a:p>
        </p:txBody>
      </p:sp>
      <p:sp>
        <p:nvSpPr>
          <p:cNvPr id="13" name="">
            <a:extLst xmlns:a="http://schemas.openxmlformats.org/drawingml/2006/main">
              <a:ext uri="{FF2B5EF4-FFF2-40B4-BE49-F238E27FC236}">
                <a16:creationId xmlns:a16="http://schemas.microsoft.com/office/drawing/2014/main" id="{A9988EE6-764D-409F-B7B2-9DD490D97A3F}"/>
              </a:ext>
            </a:extLst>
          </p:cNvPr>
          <p:cNvSpPr>
            <a:spLocks xmlns:a="http://schemas.openxmlformats.org/drawingml/2006/main" noGrp="1"/>
          </p:cNvSpPr>
          <p:nvPr/>
        </p:nvSpPr>
        <p:spPr>
          <a:xfrm xmlns:a="http://schemas.openxmlformats.org/drawingml/2006/main">
            <a:off x="7962900" y="2647950"/>
            <a:ext cx="3352800" cy="2724150"/>
          </a:xfrm>
          <a:prstGeom xmlns:a="http://schemas.openxmlformats.org/drawingml/2006/main" prst="rect">
            <a:avLst/>
          </a:prstGeom>
          <a:solidFill xmlns:a="http://schemas.openxmlformats.org/drawingml/2006/main">
            <a:srgbClr val="EEF1EE"/>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83231C51-4C31-477A-8F82-9645CFCAB225}"/>
              </a:ext>
            </a:extLst>
          </p:cNvPr>
          <p:cNvSpPr>
            <a:spLocks xmlns:a="http://schemas.openxmlformats.org/drawingml/2006/main" noGrp="1"/>
          </p:cNvSpPr>
          <p:nvPr/>
        </p:nvSpPr>
        <p:spPr>
          <a:xfrm xmlns:a="http://schemas.openxmlformats.org/drawingml/2006/main">
            <a:off x="7962900" y="2647950"/>
            <a:ext cx="3352800" cy="76200"/>
          </a:xfrm>
          <a:prstGeom xmlns:a="http://schemas.openxmlformats.org/drawingml/2006/main" prst="rect">
            <a:avLst/>
          </a:prstGeom>
          <a:solidFill xmlns:a="http://schemas.openxmlformats.org/drawingml/2006/main">
            <a:srgbClr val="A53B3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ABD8225-A184-4F43-8184-1AD933AF4989}"/>
              </a:ext>
            </a:extLst>
          </p:cNvPr>
          <p:cNvSpPr>
            <a:spLocks xmlns:a="http://schemas.openxmlformats.org/drawingml/2006/main" noGrp="1"/>
          </p:cNvSpPr>
          <p:nvPr/>
        </p:nvSpPr>
        <p:spPr>
          <a:xfrm xmlns:a="http://schemas.openxmlformats.org/drawingml/2006/main">
            <a:off x="8229600" y="3162300"/>
            <a:ext cx="28003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5400" b="1">
                <a:solidFill>
                  <a:srgbClr val="A53B32"/>
                </a:solidFill>
                <a:latin typeface="Helvetica Neue"/>
                <a:ea typeface="Helvetica Neue"/>
                <a:cs typeface="Helvetica Neue"/>
              </a:defRPr>
            </a:pPr>
            <a:r>
              <a:rPr sz="5400" b="1">
                <a:solidFill>
                  <a:srgbClr val="A53B32"/>
                </a:solidFill>
                <a:latin typeface="Helvetica Neue"/>
                <a:ea typeface="Helvetica Neue"/>
                <a:cs typeface="Helvetica Neue"/>
              </a:rPr>
              <a:t>0</a:t>
            </a:r>
          </a:p>
        </p:txBody>
      </p:sp>
      <p:sp>
        <p:nvSpPr>
          <p:cNvPr id="16" name="">
            <a:extLst xmlns:a="http://schemas.openxmlformats.org/drawingml/2006/main">
              <a:ext uri="{FF2B5EF4-FFF2-40B4-BE49-F238E27FC236}">
                <a16:creationId xmlns:a16="http://schemas.microsoft.com/office/drawing/2014/main" id="{FE2AD3F4-8F0E-4C81-B689-79690C452E98}"/>
              </a:ext>
            </a:extLst>
          </p:cNvPr>
          <p:cNvSpPr>
            <a:spLocks xmlns:a="http://schemas.openxmlformats.org/drawingml/2006/main" noGrp="1"/>
          </p:cNvSpPr>
          <p:nvPr/>
        </p:nvSpPr>
        <p:spPr>
          <a:xfrm xmlns:a="http://schemas.openxmlformats.org/drawingml/2006/main">
            <a:off x="8229600" y="4267200"/>
            <a:ext cx="28003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650" b="1">
                <a:solidFill>
                  <a:srgbClr val="18221D"/>
                </a:solidFill>
                <a:latin typeface="Helvetica Neue"/>
                <a:ea typeface="Helvetica Neue"/>
                <a:cs typeface="Helvetica Neue"/>
              </a:defRPr>
            </a:pPr>
            <a:r>
              <a:rPr sz="1650" b="1">
                <a:solidFill>
                  <a:srgbClr val="18221D"/>
                </a:solidFill>
                <a:latin typeface="Helvetica Neue"/>
                <a:ea typeface="Helvetica Neue"/>
                <a:cs typeface="Helvetica Neue"/>
              </a:rPr>
              <a:t>sites proven viable</a:t>
            </a:r>
          </a:p>
        </p:txBody>
      </p:sp>
      <p:sp>
        <p:nvSpPr>
          <p:cNvPr id="17" name="">
            <a:extLst xmlns:a="http://schemas.openxmlformats.org/drawingml/2006/main">
              <a:ext uri="{FF2B5EF4-FFF2-40B4-BE49-F238E27FC236}">
                <a16:creationId xmlns:a16="http://schemas.microsoft.com/office/drawing/2014/main" id="{F3CBCF66-996C-45BA-819F-53527A2B7F1C}"/>
              </a:ext>
            </a:extLst>
          </p:cNvPr>
          <p:cNvSpPr>
            <a:spLocks xmlns:a="http://schemas.openxmlformats.org/drawingml/2006/main" noGrp="1"/>
          </p:cNvSpPr>
          <p:nvPr/>
        </p:nvSpPr>
        <p:spPr>
          <a:xfrm xmlns:a="http://schemas.openxmlformats.org/drawingml/2006/main">
            <a:off x="533400" y="5734050"/>
            <a:ext cx="1066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607067"/>
                </a:solidFill>
                <a:latin typeface="Helvetica Neue"/>
                <a:ea typeface="Helvetica Neue"/>
                <a:cs typeface="Helvetica Neue"/>
              </a:defRPr>
            </a:pPr>
            <a:r>
              <a:rPr sz="1350" b="0">
                <a:solidFill>
                  <a:srgbClr val="607067"/>
                </a:solidFill>
                <a:latin typeface="Helvetica Neue"/>
                <a:ea typeface="Helvetica Neue"/>
                <a:cs typeface="Helvetica Neue"/>
              </a:rPr>
              <a:t>Five representative profiles translate the larger queue into a shareable demonstration without exposing owner names, parcel identifiers, or direct coordinates.</a:t>
            </a:r>
          </a:p>
        </p:txBody>
      </p:sp>
    </p:spTree>
    <p:extLst>
      <p:ext uri="{BB962C8B-B14F-4D97-AF65-F5344CB8AC3E}">
        <p14:creationId xmlns:p14="http://schemas.microsoft.com/office/powerpoint/2010/main" val="879855144"/>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9C46609F-3A9C-49C5-AAF0-AD5B593C011F}"/>
              </a:ext>
            </a:extLst>
          </p:cNvPr>
          <p:cNvSpPr>
            <a:spLocks xmlns:a="http://schemas.openxmlformats.org/drawingml/2006/main" noGrp="1"/>
          </p:cNvSpPr>
          <p:nvPr/>
        </p:nvSpPr>
        <p:spPr>
          <a:xfrm xmlns:a="http://schemas.openxmlformats.org/drawingml/2006/main">
            <a:off x="533400" y="361950"/>
            <a:ext cx="10572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3000" b="1">
                <a:solidFill>
                  <a:srgbClr val="18221D"/>
                </a:solidFill>
                <a:latin typeface="Helvetica Neue"/>
                <a:ea typeface="Helvetica Neue"/>
                <a:cs typeface="Helvetica Neue"/>
              </a:defRPr>
            </a:pPr>
            <a:r>
              <a:rPr sz="3000" b="1">
                <a:solidFill>
                  <a:srgbClr val="18221D"/>
                </a:solidFill>
                <a:latin typeface="Helvetica Neue"/>
                <a:ea typeface="Helvetica Neue"/>
                <a:cs typeface="Helvetica Neue"/>
              </a:rPr>
              <a:t>Three evidence stages prevent false confidence</a:t>
            </a:r>
          </a:p>
        </p:txBody>
      </p:sp>
      <p:sp>
        <p:nvSpPr>
          <p:cNvPr id="2" name="">
            <a:extLst xmlns:a="http://schemas.openxmlformats.org/drawingml/2006/main">
              <a:ext uri="{FF2B5EF4-FFF2-40B4-BE49-F238E27FC236}">
                <a16:creationId xmlns:a16="http://schemas.microsoft.com/office/drawing/2014/main" id="{D597B5DC-0CA6-4AB6-9876-ADBAAE5E18AB}"/>
              </a:ext>
            </a:extLst>
          </p:cNvPr>
          <p:cNvSpPr>
            <a:spLocks xmlns:a="http://schemas.openxmlformats.org/drawingml/2006/main" noGrp="1"/>
          </p:cNvSpPr>
          <p:nvPr/>
        </p:nvSpPr>
        <p:spPr>
          <a:xfrm xmlns:a="http://schemas.openxmlformats.org/drawingml/2006/main">
            <a:off x="11144250" y="428625"/>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defRPr sz="1050" b="0">
                <a:solidFill>
                  <a:srgbClr val="607067"/>
                </a:solidFill>
                <a:latin typeface="Helvetica Neue"/>
                <a:ea typeface="Helvetica Neue"/>
                <a:cs typeface="Helvetica Neue"/>
              </a:defRPr>
            </a:pPr>
            <a:r>
              <a:rPr sz="1050" b="0">
                <a:solidFill>
                  <a:srgbClr val="607067"/>
                </a:solidFill>
                <a:latin typeface="Helvetica Neue"/>
                <a:ea typeface="Helvetica Neue"/>
                <a:cs typeface="Helvetica Neue"/>
              </a:rPr>
              <a:t>03</a:t>
            </a:r>
          </a:p>
        </p:txBody>
      </p:sp>
      <p:sp>
        <p:nvSpPr>
          <p:cNvPr id="3" name="">
            <a:extLst xmlns:a="http://schemas.openxmlformats.org/drawingml/2006/main">
              <a:ext uri="{FF2B5EF4-FFF2-40B4-BE49-F238E27FC236}">
                <a16:creationId xmlns:a16="http://schemas.microsoft.com/office/drawing/2014/main" id="{015D1816-91BE-4A27-A4D3-C138DD751470}"/>
              </a:ext>
            </a:extLst>
          </p:cNvPr>
          <p:cNvSpPr>
            <a:spLocks xmlns:a="http://schemas.openxmlformats.org/drawingml/2006/main" noGrp="1"/>
          </p:cNvSpPr>
          <p:nvPr/>
        </p:nvSpPr>
        <p:spPr>
          <a:xfrm xmlns:a="http://schemas.openxmlformats.org/drawingml/2006/main">
            <a:off x="533400" y="1066800"/>
            <a:ext cx="11125200" cy="19050"/>
          </a:xfrm>
          <a:prstGeom xmlns:a="http://schemas.openxmlformats.org/drawingml/2006/main" prst="rect">
            <a:avLst/>
          </a:prstGeom>
          <a:solidFill xmlns:a="http://schemas.openxmlformats.org/drawingml/2006/main">
            <a:srgbClr val="18221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D27A11B0-30FC-4755-B8D4-D4B616FB80EB}"/>
              </a:ext>
            </a:extLst>
          </p:cNvPr>
          <p:cNvSpPr>
            <a:spLocks xmlns:a="http://schemas.openxmlformats.org/drawingml/2006/main" noGrp="1"/>
          </p:cNvSpPr>
          <p:nvPr/>
        </p:nvSpPr>
        <p:spPr>
          <a:xfrm xmlns:a="http://schemas.openxmlformats.org/drawingml/2006/main">
            <a:off x="533400" y="1657350"/>
            <a:ext cx="590550" cy="590550"/>
          </a:xfrm>
          <a:prstGeom xmlns:a="http://schemas.openxmlformats.org/drawingml/2006/main" prst="roundRect">
            <a:avLst>
              <a:gd name="adj" fmla="val 50000"/>
            </a:avLst>
          </a:prstGeom>
          <a:solidFill xmlns:a="http://schemas.openxmlformats.org/drawingml/2006/main">
            <a:srgbClr val="276F9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69CABF5-6F1F-46BA-A4AE-677135B0E09F}"/>
              </a:ext>
            </a:extLst>
          </p:cNvPr>
          <p:cNvSpPr>
            <a:spLocks xmlns:a="http://schemas.openxmlformats.org/drawingml/2006/main" noGrp="1"/>
          </p:cNvSpPr>
          <p:nvPr/>
        </p:nvSpPr>
        <p:spPr>
          <a:xfrm xmlns:a="http://schemas.openxmlformats.org/drawingml/2006/main">
            <a:off x="533400" y="1743075"/>
            <a:ext cx="5905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defRPr sz="2100" b="1">
                <a:solidFill>
                  <a:srgbClr val="FFFFFF"/>
                </a:solidFill>
                <a:latin typeface="Helvetica Neue"/>
                <a:ea typeface="Helvetica Neue"/>
                <a:cs typeface="Helvetica Neue"/>
              </a:defRPr>
            </a:pPr>
            <a:r>
              <a:rPr sz="2100" b="1">
                <a:solidFill>
                  <a:srgbClr val="FFFFFF"/>
                </a:solidFill>
                <a:latin typeface="Helvetica Neue"/>
                <a:ea typeface="Helvetica Neue"/>
                <a:cs typeface="Helvetica Neue"/>
              </a:rPr>
              <a:t>1</a:t>
            </a:r>
          </a:p>
        </p:txBody>
      </p:sp>
      <p:sp>
        <p:nvSpPr>
          <p:cNvPr id="6" name="">
            <a:extLst xmlns:a="http://schemas.openxmlformats.org/drawingml/2006/main">
              <a:ext uri="{FF2B5EF4-FFF2-40B4-BE49-F238E27FC236}">
                <a16:creationId xmlns:a16="http://schemas.microsoft.com/office/drawing/2014/main" id="{D03C8906-CEC9-44DB-AEB8-41E40CED327B}"/>
              </a:ext>
            </a:extLst>
          </p:cNvPr>
          <p:cNvSpPr>
            <a:spLocks xmlns:a="http://schemas.openxmlformats.org/drawingml/2006/main" noGrp="1"/>
          </p:cNvSpPr>
          <p:nvPr/>
        </p:nvSpPr>
        <p:spPr>
          <a:xfrm xmlns:a="http://schemas.openxmlformats.org/drawingml/2006/main">
            <a:off x="1314450" y="1943100"/>
            <a:ext cx="2743200" cy="19050"/>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4056C7B-6C7D-4CF1-BC36-89C818B55D6B}"/>
              </a:ext>
            </a:extLst>
          </p:cNvPr>
          <p:cNvSpPr>
            <a:spLocks xmlns:a="http://schemas.openxmlformats.org/drawingml/2006/main" noGrp="1"/>
          </p:cNvSpPr>
          <p:nvPr/>
        </p:nvSpPr>
        <p:spPr>
          <a:xfrm xmlns:a="http://schemas.openxmlformats.org/drawingml/2006/main">
            <a:off x="533400" y="2705100"/>
            <a:ext cx="33528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00" b="1">
                <a:solidFill>
                  <a:srgbClr val="18221D"/>
                </a:solidFill>
                <a:latin typeface="Helvetica Neue"/>
                <a:ea typeface="Helvetica Neue"/>
                <a:cs typeface="Helvetica Neue"/>
              </a:defRPr>
            </a:pPr>
            <a:r>
              <a:rPr sz="2100" b="1">
                <a:solidFill>
                  <a:srgbClr val="18221D"/>
                </a:solidFill>
                <a:latin typeface="Helvetica Neue"/>
                <a:ea typeface="Helvetica Neue"/>
                <a:cs typeface="Helvetica Neue"/>
              </a:rPr>
              <a:t>Public geometry</a:t>
            </a:r>
          </a:p>
        </p:txBody>
      </p:sp>
      <p:sp>
        <p:nvSpPr>
          <p:cNvPr id="8" name="">
            <a:extLst xmlns:a="http://schemas.openxmlformats.org/drawingml/2006/main">
              <a:ext uri="{FF2B5EF4-FFF2-40B4-BE49-F238E27FC236}">
                <a16:creationId xmlns:a16="http://schemas.microsoft.com/office/drawing/2014/main" id="{47F90250-2D1A-422F-9DC2-520208995D77}"/>
              </a:ext>
            </a:extLst>
          </p:cNvPr>
          <p:cNvSpPr>
            <a:spLocks xmlns:a="http://schemas.openxmlformats.org/drawingml/2006/main" noGrp="1"/>
          </p:cNvSpPr>
          <p:nvPr/>
        </p:nvSpPr>
        <p:spPr>
          <a:xfrm xmlns:a="http://schemas.openxmlformats.org/drawingml/2006/main">
            <a:off x="533400" y="3276600"/>
            <a:ext cx="3352800" cy="38100"/>
          </a:xfrm>
          <a:prstGeom xmlns:a="http://schemas.openxmlformats.org/drawingml/2006/main" prst="rect">
            <a:avLst/>
          </a:prstGeom>
          <a:solidFill xmlns:a="http://schemas.openxmlformats.org/drawingml/2006/main">
            <a:srgbClr val="276F9D"/>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07F78AF-DAA7-48AD-BD6B-B31910059CB4}"/>
              </a:ext>
            </a:extLst>
          </p:cNvPr>
          <p:cNvSpPr>
            <a:spLocks xmlns:a="http://schemas.openxmlformats.org/drawingml/2006/main" noGrp="1"/>
          </p:cNvSpPr>
          <p:nvPr/>
        </p:nvSpPr>
        <p:spPr>
          <a:xfrm xmlns:a="http://schemas.openxmlformats.org/drawingml/2006/main">
            <a:off x="533400" y="3543300"/>
            <a:ext cx="33528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Parcel scale</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Transmission + substations</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Fiber corridor evidence</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Highways + water context</a:t>
            </a:r>
          </a:p>
        </p:txBody>
      </p:sp>
      <p:sp>
        <p:nvSpPr>
          <p:cNvPr id="10" name="">
            <a:extLst xmlns:a="http://schemas.openxmlformats.org/drawingml/2006/main">
              <a:ext uri="{FF2B5EF4-FFF2-40B4-BE49-F238E27FC236}">
                <a16:creationId xmlns:a16="http://schemas.microsoft.com/office/drawing/2014/main" id="{C1057739-0672-4EA3-AB6C-99178446FB90}"/>
              </a:ext>
            </a:extLst>
          </p:cNvPr>
          <p:cNvSpPr>
            <a:spLocks xmlns:a="http://schemas.openxmlformats.org/drawingml/2006/main" noGrp="1"/>
          </p:cNvSpPr>
          <p:nvPr/>
        </p:nvSpPr>
        <p:spPr>
          <a:xfrm xmlns:a="http://schemas.openxmlformats.org/drawingml/2006/main">
            <a:off x="4248150" y="1657350"/>
            <a:ext cx="590550" cy="590550"/>
          </a:xfrm>
          <a:prstGeom xmlns:a="http://schemas.openxmlformats.org/drawingml/2006/main" prst="roundRect">
            <a:avLst>
              <a:gd name="adj" fmla="val 50000"/>
            </a:avLst>
          </a:prstGeom>
          <a:solidFill xmlns:a="http://schemas.openxmlformats.org/drawingml/2006/main">
            <a:srgbClr val="A35B12"/>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7B3D7E66-C625-4E89-AEEF-70557744FBB1}"/>
              </a:ext>
            </a:extLst>
          </p:cNvPr>
          <p:cNvSpPr>
            <a:spLocks xmlns:a="http://schemas.openxmlformats.org/drawingml/2006/main" noGrp="1"/>
          </p:cNvSpPr>
          <p:nvPr/>
        </p:nvSpPr>
        <p:spPr>
          <a:xfrm xmlns:a="http://schemas.openxmlformats.org/drawingml/2006/main">
            <a:off x="4248150" y="1743075"/>
            <a:ext cx="5905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defRPr sz="2100" b="1">
                <a:solidFill>
                  <a:srgbClr val="FFFFFF"/>
                </a:solidFill>
                <a:latin typeface="Helvetica Neue"/>
                <a:ea typeface="Helvetica Neue"/>
                <a:cs typeface="Helvetica Neue"/>
              </a:defRPr>
            </a:pPr>
            <a:r>
              <a:rPr sz="2100" b="1">
                <a:solidFill>
                  <a:srgbClr val="FFFFFF"/>
                </a:solidFill>
                <a:latin typeface="Helvetica Neue"/>
                <a:ea typeface="Helvetica Neue"/>
                <a:cs typeface="Helvetica Neue"/>
              </a:rPr>
              <a:t>2</a:t>
            </a:r>
          </a:p>
        </p:txBody>
      </p:sp>
      <p:sp>
        <p:nvSpPr>
          <p:cNvPr id="12" name="">
            <a:extLst xmlns:a="http://schemas.openxmlformats.org/drawingml/2006/main">
              <a:ext uri="{FF2B5EF4-FFF2-40B4-BE49-F238E27FC236}">
                <a16:creationId xmlns:a16="http://schemas.microsoft.com/office/drawing/2014/main" id="{A97127FD-A657-4D29-9451-587CFC52DCC7}"/>
              </a:ext>
            </a:extLst>
          </p:cNvPr>
          <p:cNvSpPr>
            <a:spLocks xmlns:a="http://schemas.openxmlformats.org/drawingml/2006/main" noGrp="1"/>
          </p:cNvSpPr>
          <p:nvPr/>
        </p:nvSpPr>
        <p:spPr>
          <a:xfrm xmlns:a="http://schemas.openxmlformats.org/drawingml/2006/main">
            <a:off x="5029200" y="1943100"/>
            <a:ext cx="2743200" cy="19050"/>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A3092286-210F-40C3-BC56-0C92228D044A}"/>
              </a:ext>
            </a:extLst>
          </p:cNvPr>
          <p:cNvSpPr>
            <a:spLocks xmlns:a="http://schemas.openxmlformats.org/drawingml/2006/main" noGrp="1"/>
          </p:cNvSpPr>
          <p:nvPr/>
        </p:nvSpPr>
        <p:spPr>
          <a:xfrm xmlns:a="http://schemas.openxmlformats.org/drawingml/2006/main">
            <a:off x="4248150" y="2705100"/>
            <a:ext cx="33528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00" b="1">
                <a:solidFill>
                  <a:srgbClr val="18221D"/>
                </a:solidFill>
                <a:latin typeface="Helvetica Neue"/>
                <a:ea typeface="Helvetica Neue"/>
                <a:cs typeface="Helvetica Neue"/>
              </a:defRPr>
            </a:pPr>
            <a:r>
              <a:rPr sz="2100" b="1">
                <a:solidFill>
                  <a:srgbClr val="18221D"/>
                </a:solidFill>
                <a:latin typeface="Helvetica Neue"/>
                <a:ea typeface="Helvetica Neue"/>
                <a:cs typeface="Helvetica Neue"/>
              </a:rPr>
              <a:t>Policy overlay</a:t>
            </a:r>
          </a:p>
        </p:txBody>
      </p:sp>
      <p:sp>
        <p:nvSpPr>
          <p:cNvPr id="14" name="">
            <a:extLst xmlns:a="http://schemas.openxmlformats.org/drawingml/2006/main">
              <a:ext uri="{FF2B5EF4-FFF2-40B4-BE49-F238E27FC236}">
                <a16:creationId xmlns:a16="http://schemas.microsoft.com/office/drawing/2014/main" id="{A39A9074-FC62-49DF-9F7A-98D2794821DA}"/>
              </a:ext>
            </a:extLst>
          </p:cNvPr>
          <p:cNvSpPr>
            <a:spLocks xmlns:a="http://schemas.openxmlformats.org/drawingml/2006/main" noGrp="1"/>
          </p:cNvSpPr>
          <p:nvPr/>
        </p:nvSpPr>
        <p:spPr>
          <a:xfrm xmlns:a="http://schemas.openxmlformats.org/drawingml/2006/main">
            <a:off x="4248150" y="3276600"/>
            <a:ext cx="3352800" cy="38100"/>
          </a:xfrm>
          <a:prstGeom xmlns:a="http://schemas.openxmlformats.org/drawingml/2006/main" prst="rect">
            <a:avLst/>
          </a:prstGeom>
          <a:solidFill xmlns:a="http://schemas.openxmlformats.org/drawingml/2006/main">
            <a:srgbClr val="A35B1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A6FC66D-CBD2-41FF-996E-FBE483B2B50B}"/>
              </a:ext>
            </a:extLst>
          </p:cNvPr>
          <p:cNvSpPr>
            <a:spLocks xmlns:a="http://schemas.openxmlformats.org/drawingml/2006/main" noGrp="1"/>
          </p:cNvSpPr>
          <p:nvPr/>
        </p:nvSpPr>
        <p:spPr>
          <a:xfrm xmlns:a="http://schemas.openxmlformats.org/drawingml/2006/main">
            <a:off x="4248150" y="3543300"/>
            <a:ext cx="33528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Zoning eligibility</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Rezoning or special review</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Municipal boundaries</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Community + aviation context</a:t>
            </a:r>
          </a:p>
        </p:txBody>
      </p:sp>
      <p:sp>
        <p:nvSpPr>
          <p:cNvPr id="16" name="">
            <a:extLst xmlns:a="http://schemas.openxmlformats.org/drawingml/2006/main">
              <a:ext uri="{FF2B5EF4-FFF2-40B4-BE49-F238E27FC236}">
                <a16:creationId xmlns:a16="http://schemas.microsoft.com/office/drawing/2014/main" id="{7918C7ED-573C-4D4D-903D-8502B48EFC49}"/>
              </a:ext>
            </a:extLst>
          </p:cNvPr>
          <p:cNvSpPr>
            <a:spLocks xmlns:a="http://schemas.openxmlformats.org/drawingml/2006/main" noGrp="1"/>
          </p:cNvSpPr>
          <p:nvPr/>
        </p:nvSpPr>
        <p:spPr>
          <a:xfrm xmlns:a="http://schemas.openxmlformats.org/drawingml/2006/main">
            <a:off x="7962900" y="1657350"/>
            <a:ext cx="590550" cy="590550"/>
          </a:xfrm>
          <a:prstGeom xmlns:a="http://schemas.openxmlformats.org/drawingml/2006/main" prst="roundRect">
            <a:avLst>
              <a:gd name="adj" fmla="val 50000"/>
            </a:avLst>
          </a:prstGeom>
          <a:solidFill xmlns:a="http://schemas.openxmlformats.org/drawingml/2006/main">
            <a:srgbClr val="196B4B"/>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837B2F0D-89CC-4857-86DB-9D156942CA6D}"/>
              </a:ext>
            </a:extLst>
          </p:cNvPr>
          <p:cNvSpPr>
            <a:spLocks xmlns:a="http://schemas.openxmlformats.org/drawingml/2006/main" noGrp="1"/>
          </p:cNvSpPr>
          <p:nvPr/>
        </p:nvSpPr>
        <p:spPr>
          <a:xfrm xmlns:a="http://schemas.openxmlformats.org/drawingml/2006/main">
            <a:off x="7962900" y="1743075"/>
            <a:ext cx="5905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defRPr sz="2100" b="1">
                <a:solidFill>
                  <a:srgbClr val="FFFFFF"/>
                </a:solidFill>
                <a:latin typeface="Helvetica Neue"/>
                <a:ea typeface="Helvetica Neue"/>
                <a:cs typeface="Helvetica Neue"/>
              </a:defRPr>
            </a:pPr>
            <a:r>
              <a:rPr sz="2100" b="1">
                <a:solidFill>
                  <a:srgbClr val="FFFFFF"/>
                </a:solidFill>
                <a:latin typeface="Helvetica Neue"/>
                <a:ea typeface="Helvetica Neue"/>
                <a:cs typeface="Helvetica Neue"/>
              </a:rPr>
              <a:t>3</a:t>
            </a:r>
          </a:p>
        </p:txBody>
      </p:sp>
      <p:sp>
        <p:nvSpPr>
          <p:cNvPr id="18" name="">
            <a:extLst xmlns:a="http://schemas.openxmlformats.org/drawingml/2006/main">
              <a:ext uri="{FF2B5EF4-FFF2-40B4-BE49-F238E27FC236}">
                <a16:creationId xmlns:a16="http://schemas.microsoft.com/office/drawing/2014/main" id="{D428DE45-3B9B-421F-BAAB-443740D85A4A}"/>
              </a:ext>
            </a:extLst>
          </p:cNvPr>
          <p:cNvSpPr>
            <a:spLocks xmlns:a="http://schemas.openxmlformats.org/drawingml/2006/main" noGrp="1"/>
          </p:cNvSpPr>
          <p:nvPr/>
        </p:nvSpPr>
        <p:spPr>
          <a:xfrm xmlns:a="http://schemas.openxmlformats.org/drawingml/2006/main">
            <a:off x="7962900" y="2705100"/>
            <a:ext cx="33528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00" b="1">
                <a:solidFill>
                  <a:srgbClr val="18221D"/>
                </a:solidFill>
                <a:latin typeface="Helvetica Neue"/>
                <a:ea typeface="Helvetica Neue"/>
                <a:cs typeface="Helvetica Neue"/>
              </a:defRPr>
            </a:pPr>
            <a:r>
              <a:rPr sz="2100" b="1">
                <a:solidFill>
                  <a:srgbClr val="18221D"/>
                </a:solidFill>
                <a:latin typeface="Helvetica Neue"/>
                <a:ea typeface="Helvetica Neue"/>
                <a:cs typeface="Helvetica Neue"/>
              </a:rPr>
              <a:t>External proof</a:t>
            </a:r>
          </a:p>
        </p:txBody>
      </p:sp>
      <p:sp>
        <p:nvSpPr>
          <p:cNvPr id="19" name="">
            <a:extLst xmlns:a="http://schemas.openxmlformats.org/drawingml/2006/main">
              <a:ext uri="{FF2B5EF4-FFF2-40B4-BE49-F238E27FC236}">
                <a16:creationId xmlns:a16="http://schemas.microsoft.com/office/drawing/2014/main" id="{0CE9A197-E486-4D2A-9DD8-52F4568A333E}"/>
              </a:ext>
            </a:extLst>
          </p:cNvPr>
          <p:cNvSpPr>
            <a:spLocks xmlns:a="http://schemas.openxmlformats.org/drawingml/2006/main" noGrp="1"/>
          </p:cNvSpPr>
          <p:nvPr/>
        </p:nvSpPr>
        <p:spPr>
          <a:xfrm xmlns:a="http://schemas.openxmlformats.org/drawingml/2006/main">
            <a:off x="7962900" y="3276600"/>
            <a:ext cx="3352800" cy="38100"/>
          </a:xfrm>
          <a:prstGeom xmlns:a="http://schemas.openxmlformats.org/drawingml/2006/main" prst="rect">
            <a:avLst/>
          </a:prstGeom>
          <a:solidFill xmlns:a="http://schemas.openxmlformats.org/drawingml/2006/main">
            <a:srgbClr val="196B4B"/>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FE0EDFA2-D14D-4452-A781-4F3DE32D2093}"/>
              </a:ext>
            </a:extLst>
          </p:cNvPr>
          <p:cNvSpPr>
            <a:spLocks xmlns:a="http://schemas.openxmlformats.org/drawingml/2006/main" noGrp="1"/>
          </p:cNvSpPr>
          <p:nvPr/>
        </p:nvSpPr>
        <p:spPr>
          <a:xfrm xmlns:a="http://schemas.openxmlformats.org/drawingml/2006/main">
            <a:off x="7962900" y="3543300"/>
            <a:ext cx="33528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Electric will-serve + studies</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Carrier routes + diversity</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Water + wastewater capacity</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Entitlement, title + control</a:t>
            </a:r>
          </a:p>
        </p:txBody>
      </p:sp>
      <p:sp>
        <p:nvSpPr>
          <p:cNvPr id="21" name="">
            <a:extLst xmlns:a="http://schemas.openxmlformats.org/drawingml/2006/main">
              <a:ext uri="{FF2B5EF4-FFF2-40B4-BE49-F238E27FC236}">
                <a16:creationId xmlns:a16="http://schemas.microsoft.com/office/drawing/2014/main" id="{FDEF6425-DD62-4CEF-B38C-9D7D4DD67AE2}"/>
              </a:ext>
            </a:extLst>
          </p:cNvPr>
          <p:cNvSpPr>
            <a:spLocks xmlns:a="http://schemas.openxmlformats.org/drawingml/2006/main" noGrp="1"/>
          </p:cNvSpPr>
          <p:nvPr/>
        </p:nvSpPr>
        <p:spPr>
          <a:xfrm xmlns:a="http://schemas.openxmlformats.org/drawingml/2006/main">
            <a:off x="533400" y="5905500"/>
            <a:ext cx="10668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4697"/>
          </a:bodyPr>
          <a:lstStyle xmlns:a="http://schemas.openxmlformats.org/drawingml/2006/main"/>
          <a:p xmlns:a="http://schemas.openxmlformats.org/drawingml/2006/main">
            <a:pPr algn="l">
              <a:defRPr sz="1650" b="1">
                <a:solidFill>
                  <a:srgbClr val="18221D"/>
                </a:solidFill>
                <a:latin typeface="Helvetica Neue"/>
                <a:ea typeface="Helvetica Neue"/>
                <a:cs typeface="Helvetica Neue"/>
              </a:defRPr>
            </a:pPr>
            <a:r>
              <a:rPr sz="1650" b="1">
                <a:solidFill>
                  <a:srgbClr val="18221D"/>
                </a:solidFill>
                <a:latin typeface="Helvetica Neue"/>
                <a:ea typeface="Helvetica Neue"/>
                <a:cs typeface="Helvetica Neue"/>
              </a:rPr>
              <a:t>Decision rule: advance only when the next evidence gate is specific, proportionate, and capable of changing the answer.</a:t>
            </a:r>
          </a:p>
        </p:txBody>
      </p:sp>
    </p:spTree>
    <p:extLst>
      <p:ext uri="{BB962C8B-B14F-4D97-AF65-F5344CB8AC3E}">
        <p14:creationId xmlns:p14="http://schemas.microsoft.com/office/powerpoint/2010/main" val="976090653"/>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E60DD03B-F4FC-4C90-92AC-D84283FAC502}"/>
              </a:ext>
            </a:extLst>
          </p:cNvPr>
          <p:cNvSpPr>
            <a:spLocks xmlns:a="http://schemas.openxmlformats.org/drawingml/2006/main" noGrp="1"/>
          </p:cNvSpPr>
          <p:nvPr/>
        </p:nvSpPr>
        <p:spPr>
          <a:xfrm xmlns:a="http://schemas.openxmlformats.org/drawingml/2006/main">
            <a:off x="533400" y="361950"/>
            <a:ext cx="10572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3000" b="1">
                <a:solidFill>
                  <a:srgbClr val="18221D"/>
                </a:solidFill>
                <a:latin typeface="Helvetica Neue"/>
                <a:ea typeface="Helvetica Neue"/>
                <a:cs typeface="Helvetica Neue"/>
              </a:defRPr>
            </a:pPr>
            <a:r>
              <a:rPr sz="3000" b="1">
                <a:solidFill>
                  <a:srgbClr val="18221D"/>
                </a:solidFill>
                <a:latin typeface="Helvetica Neue"/>
                <a:ea typeface="Helvetica Neue"/>
                <a:cs typeface="Helvetica Neue"/>
              </a:rPr>
              <a:t>The corridor thesis survives, but parcel outcomes diverge</a:t>
            </a:r>
          </a:p>
        </p:txBody>
      </p:sp>
      <p:sp>
        <p:nvSpPr>
          <p:cNvPr id="2" name="">
            <a:extLst xmlns:a="http://schemas.openxmlformats.org/drawingml/2006/main">
              <a:ext uri="{FF2B5EF4-FFF2-40B4-BE49-F238E27FC236}">
                <a16:creationId xmlns:a16="http://schemas.microsoft.com/office/drawing/2014/main" id="{39CB23D9-E541-4407-A6C6-009303ACCC5D}"/>
              </a:ext>
            </a:extLst>
          </p:cNvPr>
          <p:cNvSpPr>
            <a:spLocks xmlns:a="http://schemas.openxmlformats.org/drawingml/2006/main" noGrp="1"/>
          </p:cNvSpPr>
          <p:nvPr/>
        </p:nvSpPr>
        <p:spPr>
          <a:xfrm xmlns:a="http://schemas.openxmlformats.org/drawingml/2006/main">
            <a:off x="11144250" y="428625"/>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defRPr sz="1050" b="0">
                <a:solidFill>
                  <a:srgbClr val="607067"/>
                </a:solidFill>
                <a:latin typeface="Helvetica Neue"/>
                <a:ea typeface="Helvetica Neue"/>
                <a:cs typeface="Helvetica Neue"/>
              </a:defRPr>
            </a:pPr>
            <a:r>
              <a:rPr sz="1050" b="0">
                <a:solidFill>
                  <a:srgbClr val="607067"/>
                </a:solidFill>
                <a:latin typeface="Helvetica Neue"/>
                <a:ea typeface="Helvetica Neue"/>
                <a:cs typeface="Helvetica Neue"/>
              </a:rPr>
              <a:t>04</a:t>
            </a:r>
          </a:p>
        </p:txBody>
      </p:sp>
      <p:sp>
        <p:nvSpPr>
          <p:cNvPr id="3" name="">
            <a:extLst xmlns:a="http://schemas.openxmlformats.org/drawingml/2006/main">
              <a:ext uri="{FF2B5EF4-FFF2-40B4-BE49-F238E27FC236}">
                <a16:creationId xmlns:a16="http://schemas.microsoft.com/office/drawing/2014/main" id="{F601C9C6-9052-4C6F-93C5-18CB85EBA730}"/>
              </a:ext>
            </a:extLst>
          </p:cNvPr>
          <p:cNvSpPr>
            <a:spLocks xmlns:a="http://schemas.openxmlformats.org/drawingml/2006/main" noGrp="1"/>
          </p:cNvSpPr>
          <p:nvPr/>
        </p:nvSpPr>
        <p:spPr>
          <a:xfrm xmlns:a="http://schemas.openxmlformats.org/drawingml/2006/main">
            <a:off x="533400" y="1066800"/>
            <a:ext cx="11125200" cy="19050"/>
          </a:xfrm>
          <a:prstGeom xmlns:a="http://schemas.openxmlformats.org/drawingml/2006/main" prst="rect">
            <a:avLst/>
          </a:prstGeom>
          <a:solidFill xmlns:a="http://schemas.openxmlformats.org/drawingml/2006/main">
            <a:srgbClr val="18221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94F2F52B-385B-4F6F-B053-8D789DB1DF84}"/>
              </a:ext>
            </a:extLst>
          </p:cNvPr>
          <p:cNvSpPr>
            <a:spLocks xmlns:a="http://schemas.openxmlformats.org/drawingml/2006/main" noGrp="1"/>
          </p:cNvSpPr>
          <p:nvPr/>
        </p:nvSpPr>
        <p:spPr>
          <a:xfrm xmlns:a="http://schemas.openxmlformats.org/drawingml/2006/main">
            <a:off x="533400" y="1390650"/>
            <a:ext cx="7810500" cy="4762500"/>
          </a:xfrm>
          <a:prstGeom xmlns:a="http://schemas.openxmlformats.org/drawingml/2006/main" prst="rect">
            <a:avLst/>
          </a:prstGeom>
          <a:solidFill xmlns:a="http://schemas.openxmlformats.org/drawingml/2006/main">
            <a:srgbClr val="EEF1EE"/>
          </a:solidFill>
          <a:ln xmlns:a="http://schemas.openxmlformats.org/drawingml/2006/main" w="0">
            <a:noFill/>
            <a:prstDash val="solid"/>
          </a:ln>
        </p:spPr>
      </p:sp>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4fa26b3f0cc7426c"/>
          <a:stretch xmlns:a="http://schemas.openxmlformats.org/drawingml/2006/main"/>
        </p:blipFill>
        <p:spPr>
          <a:xfrm xmlns:a="http://schemas.openxmlformats.org/drawingml/2006/main">
            <a:off x="1957240" y="1466850"/>
            <a:ext cx="4962819" cy="461010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76A0D996-4527-475B-A354-75336789E608}"/>
              </a:ext>
            </a:extLst>
          </p:cNvPr>
          <p:cNvSpPr>
            <a:spLocks xmlns:a="http://schemas.openxmlformats.org/drawingml/2006/main" noGrp="1"/>
          </p:cNvSpPr>
          <p:nvPr/>
        </p:nvSpPr>
        <p:spPr>
          <a:xfrm xmlns:a="http://schemas.openxmlformats.org/drawingml/2006/main">
            <a:off x="8743950" y="1504950"/>
            <a:ext cx="2762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75" b="1">
                <a:solidFill>
                  <a:srgbClr val="18221D"/>
                </a:solidFill>
                <a:latin typeface="Helvetica Neue"/>
                <a:ea typeface="Helvetica Neue"/>
                <a:cs typeface="Helvetica Neue"/>
              </a:defRPr>
            </a:pPr>
            <a:r>
              <a:rPr sz="1875" b="1">
                <a:solidFill>
                  <a:srgbClr val="18221D"/>
                </a:solidFill>
                <a:latin typeface="Helvetica Neue"/>
                <a:ea typeface="Helvetica Neue"/>
                <a:cs typeface="Helvetica Neue"/>
              </a:rPr>
              <a:t>What the map supports</a:t>
            </a:r>
          </a:p>
        </p:txBody>
      </p:sp>
      <p:sp>
        <p:nvSpPr>
          <p:cNvPr id="7" name="">
            <a:extLst xmlns:a="http://schemas.openxmlformats.org/drawingml/2006/main">
              <a:ext uri="{FF2B5EF4-FFF2-40B4-BE49-F238E27FC236}">
                <a16:creationId xmlns:a16="http://schemas.microsoft.com/office/drawing/2014/main" id="{729262CC-3EC9-4CEF-B73B-BEF13BAF60F6}"/>
              </a:ext>
            </a:extLst>
          </p:cNvPr>
          <p:cNvSpPr>
            <a:spLocks xmlns:a="http://schemas.openxmlformats.org/drawingml/2006/main" noGrp="1"/>
          </p:cNvSpPr>
          <p:nvPr/>
        </p:nvSpPr>
        <p:spPr>
          <a:xfrm xmlns:a="http://schemas.openxmlformats.org/drawingml/2006/main">
            <a:off x="8763000" y="2171700"/>
            <a:ext cx="95250" cy="95250"/>
          </a:xfrm>
          <a:prstGeom xmlns:a="http://schemas.openxmlformats.org/drawingml/2006/main" prst="roundRect">
            <a:avLst>
              <a:gd name="adj" fmla="val 50000"/>
            </a:avLst>
          </a:prstGeom>
          <a:solidFill xmlns:a="http://schemas.openxmlformats.org/drawingml/2006/main">
            <a:srgbClr val="196B4B"/>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8D31EF41-5882-44BA-ADC2-51AC886D77F7}"/>
              </a:ext>
            </a:extLst>
          </p:cNvPr>
          <p:cNvSpPr>
            <a:spLocks xmlns:a="http://schemas.openxmlformats.org/drawingml/2006/main" noGrp="1"/>
          </p:cNvSpPr>
          <p:nvPr/>
        </p:nvSpPr>
        <p:spPr>
          <a:xfrm xmlns:a="http://schemas.openxmlformats.org/drawingml/2006/main">
            <a:off x="8953500" y="2133600"/>
            <a:ext cx="228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0">
                <a:solidFill>
                  <a:srgbClr val="607067"/>
                </a:solidFill>
                <a:latin typeface="Helvetica Neue"/>
                <a:ea typeface="Helvetica Neue"/>
                <a:cs typeface="Helvetica Neue"/>
              </a:defRPr>
            </a:pPr>
            <a:r>
              <a:rPr sz="1200" b="0">
                <a:solidFill>
                  <a:srgbClr val="607067"/>
                </a:solidFill>
                <a:latin typeface="Helvetica Neue"/>
                <a:ea typeface="Helvetica Neue"/>
                <a:cs typeface="Helvetica Neue"/>
              </a:rPr>
              <a:t>Aurora East: front review</a:t>
            </a:r>
          </a:p>
        </p:txBody>
      </p:sp>
      <p:sp>
        <p:nvSpPr>
          <p:cNvPr id="9" name="">
            <a:extLst xmlns:a="http://schemas.openxmlformats.org/drawingml/2006/main">
              <a:ext uri="{FF2B5EF4-FFF2-40B4-BE49-F238E27FC236}">
                <a16:creationId xmlns:a16="http://schemas.microsoft.com/office/drawing/2014/main" id="{07B92834-1A8A-42F1-98EF-844E6697D836}"/>
              </a:ext>
            </a:extLst>
          </p:cNvPr>
          <p:cNvSpPr>
            <a:spLocks xmlns:a="http://schemas.openxmlformats.org/drawingml/2006/main" noGrp="1"/>
          </p:cNvSpPr>
          <p:nvPr/>
        </p:nvSpPr>
        <p:spPr>
          <a:xfrm xmlns:a="http://schemas.openxmlformats.org/drawingml/2006/main">
            <a:off x="8763000" y="2686050"/>
            <a:ext cx="95250" cy="95250"/>
          </a:xfrm>
          <a:prstGeom xmlns:a="http://schemas.openxmlformats.org/drawingml/2006/main" prst="roundRect">
            <a:avLst>
              <a:gd name="adj" fmla="val 50000"/>
            </a:avLst>
          </a:prstGeom>
          <a:solidFill xmlns:a="http://schemas.openxmlformats.org/drawingml/2006/main">
            <a:srgbClr val="276F9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3E7DDC7D-1663-4550-851D-82D17130EC9F}"/>
              </a:ext>
            </a:extLst>
          </p:cNvPr>
          <p:cNvSpPr>
            <a:spLocks xmlns:a="http://schemas.openxmlformats.org/drawingml/2006/main" noGrp="1"/>
          </p:cNvSpPr>
          <p:nvPr/>
        </p:nvSpPr>
        <p:spPr>
          <a:xfrm xmlns:a="http://schemas.openxmlformats.org/drawingml/2006/main">
            <a:off x="8953500" y="2647950"/>
            <a:ext cx="228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0">
                <a:solidFill>
                  <a:srgbClr val="607067"/>
                </a:solidFill>
                <a:latin typeface="Helvetica Neue"/>
                <a:ea typeface="Helvetica Neue"/>
                <a:cs typeface="Helvetica Neue"/>
              </a:defRPr>
            </a:pPr>
            <a:r>
              <a:rPr sz="1200" b="0">
                <a:solidFill>
                  <a:srgbClr val="607067"/>
                </a:solidFill>
                <a:latin typeface="Helvetica Neue"/>
                <a:ea typeface="Helvetica Neue"/>
                <a:cs typeface="Helvetica Neue"/>
              </a:rPr>
              <a:t>Aurora East: comparison</a:t>
            </a:r>
          </a:p>
        </p:txBody>
      </p:sp>
      <p:sp>
        <p:nvSpPr>
          <p:cNvPr id="11" name="">
            <a:extLst xmlns:a="http://schemas.openxmlformats.org/drawingml/2006/main">
              <a:ext uri="{FF2B5EF4-FFF2-40B4-BE49-F238E27FC236}">
                <a16:creationId xmlns:a16="http://schemas.microsoft.com/office/drawing/2014/main" id="{4B1B7202-D9C9-4058-8B78-D0B183FA5513}"/>
              </a:ext>
            </a:extLst>
          </p:cNvPr>
          <p:cNvSpPr>
            <a:spLocks xmlns:a="http://schemas.openxmlformats.org/drawingml/2006/main" noGrp="1"/>
          </p:cNvSpPr>
          <p:nvPr/>
        </p:nvSpPr>
        <p:spPr>
          <a:xfrm xmlns:a="http://schemas.openxmlformats.org/drawingml/2006/main">
            <a:off x="8763000" y="3200400"/>
            <a:ext cx="95250" cy="95250"/>
          </a:xfrm>
          <a:prstGeom xmlns:a="http://schemas.openxmlformats.org/drawingml/2006/main" prst="roundRect">
            <a:avLst>
              <a:gd name="adj" fmla="val 50000"/>
            </a:avLst>
          </a:prstGeom>
          <a:solidFill xmlns:a="http://schemas.openxmlformats.org/drawingml/2006/main">
            <a:srgbClr val="A35B1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7B6D8A2E-613F-4274-ADBA-CDC232A6C56A}"/>
              </a:ext>
            </a:extLst>
          </p:cNvPr>
          <p:cNvSpPr>
            <a:spLocks xmlns:a="http://schemas.openxmlformats.org/drawingml/2006/main" noGrp="1"/>
          </p:cNvSpPr>
          <p:nvPr/>
        </p:nvSpPr>
        <p:spPr>
          <a:xfrm xmlns:a="http://schemas.openxmlformats.org/drawingml/2006/main">
            <a:off x="8953500" y="3162300"/>
            <a:ext cx="228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0">
                <a:solidFill>
                  <a:srgbClr val="607067"/>
                </a:solidFill>
                <a:latin typeface="Helvetica Neue"/>
                <a:ea typeface="Helvetica Neue"/>
                <a:cs typeface="Helvetica Neue"/>
              </a:defRPr>
            </a:pPr>
            <a:r>
              <a:rPr sz="1200" b="0">
                <a:solidFill>
                  <a:srgbClr val="607067"/>
                </a:solidFill>
                <a:latin typeface="Helvetica Neue"/>
                <a:ea typeface="Helvetica Neue"/>
                <a:cs typeface="Helvetica Neue"/>
              </a:rPr>
              <a:t>Keenesburg: policy holds</a:t>
            </a:r>
          </a:p>
        </p:txBody>
      </p:sp>
      <p:sp>
        <p:nvSpPr>
          <p:cNvPr id="13" name="">
            <a:extLst xmlns:a="http://schemas.openxmlformats.org/drawingml/2006/main">
              <a:ext uri="{FF2B5EF4-FFF2-40B4-BE49-F238E27FC236}">
                <a16:creationId xmlns:a16="http://schemas.microsoft.com/office/drawing/2014/main" id="{E3DBFDED-7116-4DD8-A44C-BF2332159AE0}"/>
              </a:ext>
            </a:extLst>
          </p:cNvPr>
          <p:cNvSpPr>
            <a:spLocks xmlns:a="http://schemas.openxmlformats.org/drawingml/2006/main" noGrp="1"/>
          </p:cNvSpPr>
          <p:nvPr/>
        </p:nvSpPr>
        <p:spPr>
          <a:xfrm xmlns:a="http://schemas.openxmlformats.org/drawingml/2006/main">
            <a:off x="8763000" y="3714750"/>
            <a:ext cx="95250" cy="95250"/>
          </a:xfrm>
          <a:prstGeom xmlns:a="http://schemas.openxmlformats.org/drawingml/2006/main" prst="roundRect">
            <a:avLst>
              <a:gd name="adj" fmla="val 50000"/>
            </a:avLst>
          </a:prstGeom>
          <a:solidFill xmlns:a="http://schemas.openxmlformats.org/drawingml/2006/main">
            <a:srgbClr val="A53B3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5970989D-2E18-4A8A-8852-118F3AAD89CA}"/>
              </a:ext>
            </a:extLst>
          </p:cNvPr>
          <p:cNvSpPr>
            <a:spLocks xmlns:a="http://schemas.openxmlformats.org/drawingml/2006/main" noGrp="1"/>
          </p:cNvSpPr>
          <p:nvPr/>
        </p:nvSpPr>
        <p:spPr>
          <a:xfrm xmlns:a="http://schemas.openxmlformats.org/drawingml/2006/main">
            <a:off x="8953500" y="3676650"/>
            <a:ext cx="228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0">
                <a:solidFill>
                  <a:srgbClr val="607067"/>
                </a:solidFill>
                <a:latin typeface="Helvetica Neue"/>
                <a:ea typeface="Helvetica Neue"/>
                <a:cs typeface="Helvetica Neue"/>
              </a:defRPr>
            </a:pPr>
            <a:r>
              <a:rPr sz="1200" b="0">
                <a:solidFill>
                  <a:srgbClr val="607067"/>
                </a:solidFill>
                <a:latin typeface="Helvetica Neue"/>
                <a:ea typeface="Helvetica Neue"/>
                <a:cs typeface="Helvetica Neue"/>
              </a:rPr>
              <a:t>Weld: site-control hold</a:t>
            </a:r>
          </a:p>
        </p:txBody>
      </p:sp>
      <p:sp>
        <p:nvSpPr>
          <p:cNvPr id="15" name="">
            <a:extLst xmlns:a="http://schemas.openxmlformats.org/drawingml/2006/main">
              <a:ext uri="{FF2B5EF4-FFF2-40B4-BE49-F238E27FC236}">
                <a16:creationId xmlns:a16="http://schemas.microsoft.com/office/drawing/2014/main" id="{D3BE9152-3B75-4573-B6E5-4FD0EE1A814B}"/>
              </a:ext>
            </a:extLst>
          </p:cNvPr>
          <p:cNvSpPr>
            <a:spLocks xmlns:a="http://schemas.openxmlformats.org/drawingml/2006/main" noGrp="1"/>
          </p:cNvSpPr>
          <p:nvPr/>
        </p:nvSpPr>
        <p:spPr>
          <a:xfrm xmlns:a="http://schemas.openxmlformats.org/drawingml/2006/main">
            <a:off x="8743950" y="4267200"/>
            <a:ext cx="2762250" cy="19050"/>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26917E07-6369-4FE9-A646-8D342C0093EF}"/>
              </a:ext>
            </a:extLst>
          </p:cNvPr>
          <p:cNvSpPr>
            <a:spLocks xmlns:a="http://schemas.openxmlformats.org/drawingml/2006/main" noGrp="1"/>
          </p:cNvSpPr>
          <p:nvPr/>
        </p:nvSpPr>
        <p:spPr>
          <a:xfrm xmlns:a="http://schemas.openxmlformats.org/drawingml/2006/main">
            <a:off x="8743950" y="4552950"/>
            <a:ext cx="2762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425" b="0">
                <a:solidFill>
                  <a:srgbClr val="607067"/>
                </a:solidFill>
                <a:latin typeface="Helvetica Neue"/>
                <a:ea typeface="Helvetica Neue"/>
                <a:cs typeface="Helvetica Neue"/>
              </a:defRPr>
            </a:pPr>
            <a:r>
              <a:rPr sz="1425" b="0">
                <a:solidFill>
                  <a:srgbClr val="607067"/>
                </a:solidFill>
                <a:latin typeface="Helvetica Neue"/>
                <a:ea typeface="Helvetica Neue"/>
                <a:cs typeface="Helvetica Neue"/>
              </a:rPr>
              <a:t>The corridor contains several strong public infrastructure relationships. None of them proves capacity, service, entitlement, legal access, or market availability.</a:t>
            </a:r>
          </a:p>
        </p:txBody>
      </p:sp>
    </p:spTree>
    <p:extLst>
      <p:ext uri="{BB962C8B-B14F-4D97-AF65-F5344CB8AC3E}">
        <p14:creationId xmlns:p14="http://schemas.microsoft.com/office/powerpoint/2010/main" val="993454442"/>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40" name="">
            <a:extLst xmlns:a="http://schemas.openxmlformats.org/drawingml/2006/main">
              <a:ext uri="{FF2B5EF4-FFF2-40B4-BE49-F238E27FC236}">
                <a16:creationId xmlns:a16="http://schemas.microsoft.com/office/drawing/2014/main" id="{4581797A-F6F3-4FBD-957F-CA826FF653F9}"/>
              </a:ext>
            </a:extLst>
          </p:cNvPr>
          <p:cNvSpPr>
            <a:spLocks xmlns:a="http://schemas.openxmlformats.org/drawingml/2006/main" noGrp="1"/>
          </p:cNvSpPr>
          <p:nvPr/>
        </p:nvSpPr>
        <p:spPr>
          <a:xfrm xmlns:a="http://schemas.openxmlformats.org/drawingml/2006/main">
            <a:off x="533400" y="361950"/>
            <a:ext cx="10572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3000" b="1">
                <a:solidFill>
                  <a:srgbClr val="18221D"/>
                </a:solidFill>
                <a:latin typeface="Helvetica Neue"/>
                <a:ea typeface="Helvetica Neue"/>
                <a:cs typeface="Helvetica Neue"/>
              </a:defRPr>
            </a:pPr>
            <a:r>
              <a:rPr sz="3000" b="1">
                <a:solidFill>
                  <a:srgbClr val="18221D"/>
                </a:solidFill>
                <a:latin typeface="Helvetica Neue"/>
                <a:ea typeface="Helvetica Neue"/>
                <a:cs typeface="Helvetica Neue"/>
              </a:rPr>
              <a:t>Five profiles make the current decision logic tangible</a:t>
            </a:r>
          </a:p>
        </p:txBody>
      </p:sp>
      <p:sp>
        <p:nvSpPr>
          <p:cNvPr id="2" name="">
            <a:extLst xmlns:a="http://schemas.openxmlformats.org/drawingml/2006/main">
              <a:ext uri="{FF2B5EF4-FFF2-40B4-BE49-F238E27FC236}">
                <a16:creationId xmlns:a16="http://schemas.microsoft.com/office/drawing/2014/main" id="{83F54D74-00B9-4F2B-8531-DF2BC7EB9C52}"/>
              </a:ext>
            </a:extLst>
          </p:cNvPr>
          <p:cNvSpPr>
            <a:spLocks xmlns:a="http://schemas.openxmlformats.org/drawingml/2006/main" noGrp="1"/>
          </p:cNvSpPr>
          <p:nvPr/>
        </p:nvSpPr>
        <p:spPr>
          <a:xfrm xmlns:a="http://schemas.openxmlformats.org/drawingml/2006/main">
            <a:off x="11144250" y="428625"/>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defRPr sz="1050" b="0">
                <a:solidFill>
                  <a:srgbClr val="607067"/>
                </a:solidFill>
                <a:latin typeface="Helvetica Neue"/>
                <a:ea typeface="Helvetica Neue"/>
                <a:cs typeface="Helvetica Neue"/>
              </a:defRPr>
            </a:pPr>
            <a:r>
              <a:rPr sz="1050" b="0">
                <a:solidFill>
                  <a:srgbClr val="607067"/>
                </a:solidFill>
                <a:latin typeface="Helvetica Neue"/>
                <a:ea typeface="Helvetica Neue"/>
                <a:cs typeface="Helvetica Neue"/>
              </a:rPr>
              <a:t>05</a:t>
            </a:r>
          </a:p>
        </p:txBody>
      </p:sp>
      <p:sp>
        <p:nvSpPr>
          <p:cNvPr id="3" name="">
            <a:extLst xmlns:a="http://schemas.openxmlformats.org/drawingml/2006/main">
              <a:ext uri="{FF2B5EF4-FFF2-40B4-BE49-F238E27FC236}">
                <a16:creationId xmlns:a16="http://schemas.microsoft.com/office/drawing/2014/main" id="{126DD1B3-8FEF-4D6C-BBC1-1BCE4A031BC5}"/>
              </a:ext>
            </a:extLst>
          </p:cNvPr>
          <p:cNvSpPr>
            <a:spLocks xmlns:a="http://schemas.openxmlformats.org/drawingml/2006/main" noGrp="1"/>
          </p:cNvSpPr>
          <p:nvPr/>
        </p:nvSpPr>
        <p:spPr>
          <a:xfrm xmlns:a="http://schemas.openxmlformats.org/drawingml/2006/main">
            <a:off x="533400" y="1066800"/>
            <a:ext cx="11125200" cy="19050"/>
          </a:xfrm>
          <a:prstGeom xmlns:a="http://schemas.openxmlformats.org/drawingml/2006/main" prst="rect">
            <a:avLst/>
          </a:prstGeom>
          <a:solidFill xmlns:a="http://schemas.openxmlformats.org/drawingml/2006/main">
            <a:srgbClr val="18221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2D377736-9F44-46A6-8693-A1D47D522C93}"/>
              </a:ext>
            </a:extLst>
          </p:cNvPr>
          <p:cNvSpPr>
            <a:spLocks xmlns:a="http://schemas.openxmlformats.org/drawingml/2006/main" noGrp="1"/>
          </p:cNvSpPr>
          <p:nvPr/>
        </p:nvSpPr>
        <p:spPr>
          <a:xfrm xmlns:a="http://schemas.openxmlformats.org/drawingml/2006/main">
            <a:off x="533400" y="1371600"/>
            <a:ext cx="2190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1">
                <a:solidFill>
                  <a:srgbClr val="607067"/>
                </a:solidFill>
                <a:latin typeface="Helvetica Neue"/>
                <a:ea typeface="Helvetica Neue"/>
                <a:cs typeface="Helvetica Neue"/>
              </a:defRPr>
            </a:pPr>
            <a:r>
              <a:rPr sz="1200" b="1">
                <a:solidFill>
                  <a:srgbClr val="607067"/>
                </a:solidFill>
                <a:latin typeface="Helvetica Neue"/>
                <a:ea typeface="Helvetica Neue"/>
                <a:cs typeface="Helvetica Neue"/>
              </a:rPr>
              <a:t>Screen</a:t>
            </a:r>
          </a:p>
        </p:txBody>
      </p:sp>
      <p:sp>
        <p:nvSpPr>
          <p:cNvPr id="5" name="">
            <a:extLst xmlns:a="http://schemas.openxmlformats.org/drawingml/2006/main">
              <a:ext uri="{FF2B5EF4-FFF2-40B4-BE49-F238E27FC236}">
                <a16:creationId xmlns:a16="http://schemas.microsoft.com/office/drawing/2014/main" id="{8467228C-DA73-4E10-9DA2-D2CCBCE4FA8F}"/>
              </a:ext>
            </a:extLst>
          </p:cNvPr>
          <p:cNvSpPr>
            <a:spLocks xmlns:a="http://schemas.openxmlformats.org/drawingml/2006/main" noGrp="1"/>
          </p:cNvSpPr>
          <p:nvPr/>
        </p:nvSpPr>
        <p:spPr>
          <a:xfrm xmlns:a="http://schemas.openxmlformats.org/drawingml/2006/main">
            <a:off x="2857500" y="137160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1">
                <a:solidFill>
                  <a:srgbClr val="607067"/>
                </a:solidFill>
                <a:latin typeface="Helvetica Neue"/>
                <a:ea typeface="Helvetica Neue"/>
                <a:cs typeface="Helvetica Neue"/>
              </a:defRPr>
            </a:pPr>
            <a:r>
              <a:rPr sz="1200" b="1">
                <a:solidFill>
                  <a:srgbClr val="607067"/>
                </a:solidFill>
                <a:latin typeface="Helvetica Neue"/>
                <a:ea typeface="Helvetica Neue"/>
                <a:cs typeface="Helvetica Neue"/>
              </a:rPr>
              <a:t>Scale</a:t>
            </a:r>
          </a:p>
        </p:txBody>
      </p:sp>
      <p:sp>
        <p:nvSpPr>
          <p:cNvPr id="6" name="">
            <a:extLst xmlns:a="http://schemas.openxmlformats.org/drawingml/2006/main">
              <a:ext uri="{FF2B5EF4-FFF2-40B4-BE49-F238E27FC236}">
                <a16:creationId xmlns:a16="http://schemas.microsoft.com/office/drawing/2014/main" id="{935CEF73-771C-48CD-AD83-1CF7423BA756}"/>
              </a:ext>
            </a:extLst>
          </p:cNvPr>
          <p:cNvSpPr>
            <a:spLocks xmlns:a="http://schemas.openxmlformats.org/drawingml/2006/main" noGrp="1"/>
          </p:cNvSpPr>
          <p:nvPr/>
        </p:nvSpPr>
        <p:spPr>
          <a:xfrm xmlns:a="http://schemas.openxmlformats.org/drawingml/2006/main">
            <a:off x="4000500" y="1371600"/>
            <a:ext cx="3333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1">
                <a:solidFill>
                  <a:srgbClr val="607067"/>
                </a:solidFill>
                <a:latin typeface="Helvetica Neue"/>
                <a:ea typeface="Helvetica Neue"/>
                <a:cs typeface="Helvetica Neue"/>
              </a:defRPr>
            </a:pPr>
            <a:r>
              <a:rPr sz="1200" b="1">
                <a:solidFill>
                  <a:srgbClr val="607067"/>
                </a:solidFill>
                <a:latin typeface="Helvetica Neue"/>
                <a:ea typeface="Helvetica Neue"/>
                <a:cs typeface="Helvetica Neue"/>
              </a:rPr>
              <a:t>Public evidence signal</a:t>
            </a:r>
          </a:p>
        </p:txBody>
      </p:sp>
      <p:sp>
        <p:nvSpPr>
          <p:cNvPr id="7" name="">
            <a:extLst xmlns:a="http://schemas.openxmlformats.org/drawingml/2006/main">
              <a:ext uri="{FF2B5EF4-FFF2-40B4-BE49-F238E27FC236}">
                <a16:creationId xmlns:a16="http://schemas.microsoft.com/office/drawing/2014/main" id="{C78E5F38-1018-4F2D-9621-A53FFB2542E4}"/>
              </a:ext>
            </a:extLst>
          </p:cNvPr>
          <p:cNvSpPr>
            <a:spLocks xmlns:a="http://schemas.openxmlformats.org/drawingml/2006/main" noGrp="1"/>
          </p:cNvSpPr>
          <p:nvPr/>
        </p:nvSpPr>
        <p:spPr>
          <a:xfrm xmlns:a="http://schemas.openxmlformats.org/drawingml/2006/main">
            <a:off x="7524750" y="1371600"/>
            <a:ext cx="4000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1">
                <a:solidFill>
                  <a:srgbClr val="607067"/>
                </a:solidFill>
                <a:latin typeface="Helvetica Neue"/>
                <a:ea typeface="Helvetica Neue"/>
                <a:cs typeface="Helvetica Neue"/>
              </a:defRPr>
            </a:pPr>
            <a:r>
              <a:rPr sz="1200" b="1">
                <a:solidFill>
                  <a:srgbClr val="607067"/>
                </a:solidFill>
                <a:latin typeface="Helvetica Neue"/>
                <a:ea typeface="Helvetica Neue"/>
                <a:cs typeface="Helvetica Neue"/>
              </a:rPr>
              <a:t>Current gate</a:t>
            </a:r>
          </a:p>
        </p:txBody>
      </p:sp>
      <p:sp>
        <p:nvSpPr>
          <p:cNvPr id="8" name="">
            <a:extLst xmlns:a="http://schemas.openxmlformats.org/drawingml/2006/main">
              <a:ext uri="{FF2B5EF4-FFF2-40B4-BE49-F238E27FC236}">
                <a16:creationId xmlns:a16="http://schemas.microsoft.com/office/drawing/2014/main" id="{46F990EC-F140-4655-9C4E-849D6A4146BA}"/>
              </a:ext>
            </a:extLst>
          </p:cNvPr>
          <p:cNvSpPr>
            <a:spLocks xmlns:a="http://schemas.openxmlformats.org/drawingml/2006/main" noGrp="1"/>
          </p:cNvSpPr>
          <p:nvPr/>
        </p:nvSpPr>
        <p:spPr>
          <a:xfrm xmlns:a="http://schemas.openxmlformats.org/drawingml/2006/main">
            <a:off x="533400" y="1695450"/>
            <a:ext cx="11125200" cy="19050"/>
          </a:xfrm>
          <a:prstGeom xmlns:a="http://schemas.openxmlformats.org/drawingml/2006/main" prst="rect">
            <a:avLst/>
          </a:prstGeom>
          <a:solidFill xmlns:a="http://schemas.openxmlformats.org/drawingml/2006/main">
            <a:srgbClr val="18221D"/>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2663D37F-5FD4-4676-AC45-8690AA479133}"/>
              </a:ext>
            </a:extLst>
          </p:cNvPr>
          <p:cNvSpPr>
            <a:spLocks xmlns:a="http://schemas.openxmlformats.org/drawingml/2006/main" noGrp="1"/>
          </p:cNvSpPr>
          <p:nvPr/>
        </p:nvSpPr>
        <p:spPr>
          <a:xfrm xmlns:a="http://schemas.openxmlformats.org/drawingml/2006/main">
            <a:off x="533400" y="1847850"/>
            <a:ext cx="57150" cy="685800"/>
          </a:xfrm>
          <a:prstGeom xmlns:a="http://schemas.openxmlformats.org/drawingml/2006/main" prst="rect">
            <a:avLst/>
          </a:prstGeom>
          <a:solidFill xmlns:a="http://schemas.openxmlformats.org/drawingml/2006/main">
            <a:srgbClr val="196B4B"/>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A6107BA0-B3AC-4F68-9252-EBCF711B0AED}"/>
              </a:ext>
            </a:extLst>
          </p:cNvPr>
          <p:cNvSpPr>
            <a:spLocks xmlns:a="http://schemas.openxmlformats.org/drawingml/2006/main" noGrp="1"/>
          </p:cNvSpPr>
          <p:nvPr/>
        </p:nvSpPr>
        <p:spPr>
          <a:xfrm xmlns:a="http://schemas.openxmlformats.org/drawingml/2006/main">
            <a:off x="704850" y="1885950"/>
            <a:ext cx="2095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1">
                <a:solidFill>
                  <a:srgbClr val="18221D"/>
                </a:solidFill>
                <a:latin typeface="Helvetica Neue"/>
                <a:ea typeface="Helvetica Neue"/>
                <a:cs typeface="Helvetica Neue"/>
              </a:defRPr>
            </a:pPr>
            <a:r>
              <a:rPr sz="1500" b="1">
                <a:solidFill>
                  <a:srgbClr val="18221D"/>
                </a:solidFill>
                <a:latin typeface="Helvetica Neue"/>
                <a:ea typeface="Helvetica Neue"/>
                <a:cs typeface="Helvetica Neue"/>
              </a:rPr>
              <a:t>Aurora East A</a:t>
            </a:r>
          </a:p>
        </p:txBody>
      </p:sp>
      <p:sp>
        <p:nvSpPr>
          <p:cNvPr id="11" name="">
            <a:extLst xmlns:a="http://schemas.openxmlformats.org/drawingml/2006/main">
              <a:ext uri="{FF2B5EF4-FFF2-40B4-BE49-F238E27FC236}">
                <a16:creationId xmlns:a16="http://schemas.microsoft.com/office/drawing/2014/main" id="{512F8E22-E1F0-462D-9EF7-55126C192FEA}"/>
              </a:ext>
            </a:extLst>
          </p:cNvPr>
          <p:cNvSpPr>
            <a:spLocks xmlns:a="http://schemas.openxmlformats.org/drawingml/2006/main" noGrp="1"/>
          </p:cNvSpPr>
          <p:nvPr/>
        </p:nvSpPr>
        <p:spPr>
          <a:xfrm xmlns:a="http://schemas.openxmlformats.org/drawingml/2006/main">
            <a:off x="2857500" y="1885950"/>
            <a:ext cx="952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196B4B"/>
                </a:solidFill>
                <a:latin typeface="Helvetica Neue"/>
                <a:ea typeface="Helvetica Neue"/>
                <a:cs typeface="Helvetica Neue"/>
              </a:defRPr>
            </a:pPr>
            <a:r>
              <a:rPr sz="1350" b="1">
                <a:solidFill>
                  <a:srgbClr val="196B4B"/>
                </a:solidFill>
                <a:latin typeface="Helvetica Neue"/>
                <a:ea typeface="Helvetica Neue"/>
                <a:cs typeface="Helvetica Neue"/>
              </a:rPr>
              <a:t>493 ac</a:t>
            </a:r>
          </a:p>
        </p:txBody>
      </p:sp>
      <p:sp>
        <p:nvSpPr>
          <p:cNvPr id="12" name="">
            <a:extLst xmlns:a="http://schemas.openxmlformats.org/drawingml/2006/main">
              <a:ext uri="{FF2B5EF4-FFF2-40B4-BE49-F238E27FC236}">
                <a16:creationId xmlns:a16="http://schemas.microsoft.com/office/drawing/2014/main" id="{135FC579-ACC6-419F-9640-7AA6351C7A60}"/>
              </a:ext>
            </a:extLst>
          </p:cNvPr>
          <p:cNvSpPr>
            <a:spLocks xmlns:a="http://schemas.openxmlformats.org/drawingml/2006/main" noGrp="1"/>
          </p:cNvSpPr>
          <p:nvPr/>
        </p:nvSpPr>
        <p:spPr>
          <a:xfrm xmlns:a="http://schemas.openxmlformats.org/drawingml/2006/main">
            <a:off x="4000500" y="1885950"/>
            <a:ext cx="3333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607067"/>
                </a:solidFill>
                <a:latin typeface="Helvetica Neue"/>
                <a:ea typeface="Helvetica Neue"/>
                <a:cs typeface="Helvetica Neue"/>
              </a:defRPr>
            </a:pPr>
            <a:r>
              <a:rPr sz="1350" b="0">
                <a:solidFill>
                  <a:srgbClr val="607067"/>
                </a:solidFill>
                <a:latin typeface="Helvetica Neue"/>
                <a:ea typeface="Helvetica Neue"/>
                <a:cs typeface="Helvetica Neue"/>
              </a:rPr>
              <a:t>Recorded 76-acre data-center site inside broader screen</a:t>
            </a:r>
          </a:p>
        </p:txBody>
      </p:sp>
      <p:sp>
        <p:nvSpPr>
          <p:cNvPr id="13" name="">
            <a:extLst xmlns:a="http://schemas.openxmlformats.org/drawingml/2006/main">
              <a:ext uri="{FF2B5EF4-FFF2-40B4-BE49-F238E27FC236}">
                <a16:creationId xmlns:a16="http://schemas.microsoft.com/office/drawing/2014/main" id="{C30B611A-0E42-4B9B-88F7-421BD246577C}"/>
              </a:ext>
            </a:extLst>
          </p:cNvPr>
          <p:cNvSpPr>
            <a:spLocks xmlns:a="http://schemas.openxmlformats.org/drawingml/2006/main" noGrp="1"/>
          </p:cNvSpPr>
          <p:nvPr/>
        </p:nvSpPr>
        <p:spPr>
          <a:xfrm xmlns:a="http://schemas.openxmlformats.org/drawingml/2006/main">
            <a:off x="7524750" y="1885950"/>
            <a:ext cx="400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18221D"/>
                </a:solidFill>
                <a:latin typeface="Helvetica Neue"/>
                <a:ea typeface="Helvetica Neue"/>
                <a:cs typeface="Helvetica Neue"/>
              </a:defRPr>
            </a:pPr>
            <a:r>
              <a:rPr sz="1350" b="0">
                <a:solidFill>
                  <a:srgbClr val="18221D"/>
                </a:solidFill>
                <a:latin typeface="Helvetica Neue"/>
                <a:ea typeface="Helvetica Neue"/>
                <a:cs typeface="Helvetica Neue"/>
              </a:rPr>
              <a:t>Title/tax-parcel crosswalk and legal access before provider verification</a:t>
            </a:r>
          </a:p>
        </p:txBody>
      </p:sp>
      <p:sp>
        <p:nvSpPr>
          <p:cNvPr id="14" name="">
            <a:extLst xmlns:a="http://schemas.openxmlformats.org/drawingml/2006/main">
              <a:ext uri="{FF2B5EF4-FFF2-40B4-BE49-F238E27FC236}">
                <a16:creationId xmlns:a16="http://schemas.microsoft.com/office/drawing/2014/main" id="{236DB36D-4E6A-46F8-9CCA-02C756EFA778}"/>
              </a:ext>
            </a:extLst>
          </p:cNvPr>
          <p:cNvSpPr>
            <a:spLocks xmlns:a="http://schemas.openxmlformats.org/drawingml/2006/main" noGrp="1"/>
          </p:cNvSpPr>
          <p:nvPr/>
        </p:nvSpPr>
        <p:spPr>
          <a:xfrm xmlns:a="http://schemas.openxmlformats.org/drawingml/2006/main">
            <a:off x="533400" y="2628900"/>
            <a:ext cx="11125200" cy="9525"/>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3F3EA983-2795-448C-A5FB-30CA68BB99A1}"/>
              </a:ext>
            </a:extLst>
          </p:cNvPr>
          <p:cNvSpPr>
            <a:spLocks xmlns:a="http://schemas.openxmlformats.org/drawingml/2006/main" noGrp="1"/>
          </p:cNvSpPr>
          <p:nvPr/>
        </p:nvSpPr>
        <p:spPr>
          <a:xfrm xmlns:a="http://schemas.openxmlformats.org/drawingml/2006/main">
            <a:off x="533400" y="2714625"/>
            <a:ext cx="57150" cy="685800"/>
          </a:xfrm>
          <a:prstGeom xmlns:a="http://schemas.openxmlformats.org/drawingml/2006/main" prst="rect">
            <a:avLst/>
          </a:prstGeom>
          <a:solidFill xmlns:a="http://schemas.openxmlformats.org/drawingml/2006/main">
            <a:srgbClr val="276F9D"/>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7BA457CF-43AF-4B26-8633-13923E665207}"/>
              </a:ext>
            </a:extLst>
          </p:cNvPr>
          <p:cNvSpPr>
            <a:spLocks xmlns:a="http://schemas.openxmlformats.org/drawingml/2006/main" noGrp="1"/>
          </p:cNvSpPr>
          <p:nvPr/>
        </p:nvSpPr>
        <p:spPr>
          <a:xfrm xmlns:a="http://schemas.openxmlformats.org/drawingml/2006/main">
            <a:off x="704850" y="2752725"/>
            <a:ext cx="2095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1">
                <a:solidFill>
                  <a:srgbClr val="18221D"/>
                </a:solidFill>
                <a:latin typeface="Helvetica Neue"/>
                <a:ea typeface="Helvetica Neue"/>
                <a:cs typeface="Helvetica Neue"/>
              </a:defRPr>
            </a:pPr>
            <a:r>
              <a:rPr sz="1500" b="1">
                <a:solidFill>
                  <a:srgbClr val="18221D"/>
                </a:solidFill>
                <a:latin typeface="Helvetica Neue"/>
                <a:ea typeface="Helvetica Neue"/>
                <a:cs typeface="Helvetica Neue"/>
              </a:rPr>
              <a:t>Aurora East B</a:t>
            </a:r>
          </a:p>
        </p:txBody>
      </p:sp>
      <p:sp>
        <p:nvSpPr>
          <p:cNvPr id="17" name="">
            <a:extLst xmlns:a="http://schemas.openxmlformats.org/drawingml/2006/main">
              <a:ext uri="{FF2B5EF4-FFF2-40B4-BE49-F238E27FC236}">
                <a16:creationId xmlns:a16="http://schemas.microsoft.com/office/drawing/2014/main" id="{4359BA27-239D-42ED-B073-8D9A6B643711}"/>
              </a:ext>
            </a:extLst>
          </p:cNvPr>
          <p:cNvSpPr>
            <a:spLocks xmlns:a="http://schemas.openxmlformats.org/drawingml/2006/main" noGrp="1"/>
          </p:cNvSpPr>
          <p:nvPr/>
        </p:nvSpPr>
        <p:spPr>
          <a:xfrm xmlns:a="http://schemas.openxmlformats.org/drawingml/2006/main">
            <a:off x="2857500" y="2752725"/>
            <a:ext cx="952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276F9D"/>
                </a:solidFill>
                <a:latin typeface="Helvetica Neue"/>
                <a:ea typeface="Helvetica Neue"/>
                <a:cs typeface="Helvetica Neue"/>
              </a:defRPr>
            </a:pPr>
            <a:r>
              <a:rPr sz="1350" b="1">
                <a:solidFill>
                  <a:srgbClr val="276F9D"/>
                </a:solidFill>
                <a:latin typeface="Helvetica Neue"/>
                <a:ea typeface="Helvetica Neue"/>
                <a:cs typeface="Helvetica Neue"/>
              </a:rPr>
              <a:t>512 ac</a:t>
            </a:r>
          </a:p>
        </p:txBody>
      </p:sp>
      <p:sp>
        <p:nvSpPr>
          <p:cNvPr id="18" name="">
            <a:extLst xmlns:a="http://schemas.openxmlformats.org/drawingml/2006/main">
              <a:ext uri="{FF2B5EF4-FFF2-40B4-BE49-F238E27FC236}">
                <a16:creationId xmlns:a16="http://schemas.microsoft.com/office/drawing/2014/main" id="{4FFFD76E-0DEC-41F5-9751-D2E82846A6B4}"/>
              </a:ext>
            </a:extLst>
          </p:cNvPr>
          <p:cNvSpPr>
            <a:spLocks xmlns:a="http://schemas.openxmlformats.org/drawingml/2006/main" noGrp="1"/>
          </p:cNvSpPr>
          <p:nvPr/>
        </p:nvSpPr>
        <p:spPr>
          <a:xfrm xmlns:a="http://schemas.openxmlformats.org/drawingml/2006/main">
            <a:off x="4000500" y="2752725"/>
            <a:ext cx="3333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607067"/>
                </a:solidFill>
                <a:latin typeface="Helvetica Neue"/>
                <a:ea typeface="Helvetica Neue"/>
                <a:cs typeface="Helvetica Neue"/>
              </a:defRPr>
            </a:pPr>
            <a:r>
              <a:rPr sz="1350" b="0">
                <a:solidFill>
                  <a:srgbClr val="607067"/>
                </a:solidFill>
                <a:latin typeface="Helvetica Neue"/>
                <a:ea typeface="Helvetica Neue"/>
                <a:cs typeface="Helvetica Neue"/>
              </a:rPr>
              <a:t>Strong fiber/highway; weaker power lead</a:t>
            </a:r>
          </a:p>
        </p:txBody>
      </p:sp>
      <p:sp>
        <p:nvSpPr>
          <p:cNvPr id="19" name="">
            <a:extLst xmlns:a="http://schemas.openxmlformats.org/drawingml/2006/main">
              <a:ext uri="{FF2B5EF4-FFF2-40B4-BE49-F238E27FC236}">
                <a16:creationId xmlns:a16="http://schemas.microsoft.com/office/drawing/2014/main" id="{A4D92FEE-6BC1-47DA-9E58-6FAA5680316C}"/>
              </a:ext>
            </a:extLst>
          </p:cNvPr>
          <p:cNvSpPr>
            <a:spLocks xmlns:a="http://schemas.openxmlformats.org/drawingml/2006/main" noGrp="1"/>
          </p:cNvSpPr>
          <p:nvPr/>
        </p:nvSpPr>
        <p:spPr>
          <a:xfrm xmlns:a="http://schemas.openxmlformats.org/drawingml/2006/main">
            <a:off x="7524750" y="2752725"/>
            <a:ext cx="400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18221D"/>
                </a:solidFill>
                <a:latin typeface="Helvetica Neue"/>
                <a:ea typeface="Helvetica Neue"/>
                <a:cs typeface="Helvetica Neue"/>
              </a:defRPr>
            </a:pPr>
            <a:r>
              <a:rPr sz="1350" b="0">
                <a:solidFill>
                  <a:srgbClr val="18221D"/>
                </a:solidFill>
                <a:latin typeface="Helvetica Neue"/>
                <a:ea typeface="Helvetica Neue"/>
                <a:cs typeface="Helvetica Neue"/>
              </a:rPr>
              <a:t>Decide whether the power path merits utility confirmation</a:t>
            </a:r>
          </a:p>
        </p:txBody>
      </p:sp>
      <p:sp>
        <p:nvSpPr>
          <p:cNvPr id="20" name="">
            <a:extLst xmlns:a="http://schemas.openxmlformats.org/drawingml/2006/main">
              <a:ext uri="{FF2B5EF4-FFF2-40B4-BE49-F238E27FC236}">
                <a16:creationId xmlns:a16="http://schemas.microsoft.com/office/drawing/2014/main" id="{F5AAA427-E0C3-4C1E-B9EB-878FE3259ECA}"/>
              </a:ext>
            </a:extLst>
          </p:cNvPr>
          <p:cNvSpPr>
            <a:spLocks xmlns:a="http://schemas.openxmlformats.org/drawingml/2006/main" noGrp="1"/>
          </p:cNvSpPr>
          <p:nvPr/>
        </p:nvSpPr>
        <p:spPr>
          <a:xfrm xmlns:a="http://schemas.openxmlformats.org/drawingml/2006/main">
            <a:off x="533400" y="3495675"/>
            <a:ext cx="11125200" cy="9525"/>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EEDF99C0-5FAE-4CC8-8870-E75741106C8E}"/>
              </a:ext>
            </a:extLst>
          </p:cNvPr>
          <p:cNvSpPr>
            <a:spLocks xmlns:a="http://schemas.openxmlformats.org/drawingml/2006/main" noGrp="1"/>
          </p:cNvSpPr>
          <p:nvPr/>
        </p:nvSpPr>
        <p:spPr>
          <a:xfrm xmlns:a="http://schemas.openxmlformats.org/drawingml/2006/main">
            <a:off x="533400" y="3581400"/>
            <a:ext cx="57150" cy="685800"/>
          </a:xfrm>
          <a:prstGeom xmlns:a="http://schemas.openxmlformats.org/drawingml/2006/main" prst="rect">
            <a:avLst/>
          </a:prstGeom>
          <a:solidFill xmlns:a="http://schemas.openxmlformats.org/drawingml/2006/main">
            <a:srgbClr val="A35B12"/>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FB7F25D5-EEC2-435B-A48B-7057320EB8EA}"/>
              </a:ext>
            </a:extLst>
          </p:cNvPr>
          <p:cNvSpPr>
            <a:spLocks xmlns:a="http://schemas.openxmlformats.org/drawingml/2006/main" noGrp="1"/>
          </p:cNvSpPr>
          <p:nvPr/>
        </p:nvSpPr>
        <p:spPr>
          <a:xfrm xmlns:a="http://schemas.openxmlformats.org/drawingml/2006/main">
            <a:off x="704850" y="3619500"/>
            <a:ext cx="2095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1">
                <a:solidFill>
                  <a:srgbClr val="18221D"/>
                </a:solidFill>
                <a:latin typeface="Helvetica Neue"/>
                <a:ea typeface="Helvetica Neue"/>
                <a:cs typeface="Helvetica Neue"/>
              </a:defRPr>
            </a:pPr>
            <a:r>
              <a:rPr sz="1500" b="1">
                <a:solidFill>
                  <a:srgbClr val="18221D"/>
                </a:solidFill>
                <a:latin typeface="Helvetica Neue"/>
                <a:ea typeface="Helvetica Neue"/>
                <a:cs typeface="Helvetica Neue"/>
              </a:rPr>
              <a:t>Keenesburg North A</a:t>
            </a:r>
          </a:p>
        </p:txBody>
      </p:sp>
      <p:sp>
        <p:nvSpPr>
          <p:cNvPr id="23" name="">
            <a:extLst xmlns:a="http://schemas.openxmlformats.org/drawingml/2006/main">
              <a:ext uri="{FF2B5EF4-FFF2-40B4-BE49-F238E27FC236}">
                <a16:creationId xmlns:a16="http://schemas.microsoft.com/office/drawing/2014/main" id="{F3042F63-A5BB-4F61-9009-8E403060D0F9}"/>
              </a:ext>
            </a:extLst>
          </p:cNvPr>
          <p:cNvSpPr>
            <a:spLocks xmlns:a="http://schemas.openxmlformats.org/drawingml/2006/main" noGrp="1"/>
          </p:cNvSpPr>
          <p:nvPr/>
        </p:nvSpPr>
        <p:spPr>
          <a:xfrm xmlns:a="http://schemas.openxmlformats.org/drawingml/2006/main">
            <a:off x="2857500" y="3619500"/>
            <a:ext cx="952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A35B12"/>
                </a:solidFill>
                <a:latin typeface="Helvetica Neue"/>
                <a:ea typeface="Helvetica Neue"/>
                <a:cs typeface="Helvetica Neue"/>
              </a:defRPr>
            </a:pPr>
            <a:r>
              <a:rPr sz="1350" b="1">
                <a:solidFill>
                  <a:srgbClr val="A35B12"/>
                </a:solidFill>
                <a:latin typeface="Helvetica Neue"/>
                <a:ea typeface="Helvetica Neue"/>
                <a:cs typeface="Helvetica Neue"/>
              </a:rPr>
              <a:t>318 ac</a:t>
            </a:r>
          </a:p>
        </p:txBody>
      </p:sp>
      <p:sp>
        <p:nvSpPr>
          <p:cNvPr id="24" name="">
            <a:extLst xmlns:a="http://schemas.openxmlformats.org/drawingml/2006/main">
              <a:ext uri="{FF2B5EF4-FFF2-40B4-BE49-F238E27FC236}">
                <a16:creationId xmlns:a16="http://schemas.microsoft.com/office/drawing/2014/main" id="{5959FB89-AC6F-437F-A7D0-DA6152EA605F}"/>
              </a:ext>
            </a:extLst>
          </p:cNvPr>
          <p:cNvSpPr>
            <a:spLocks xmlns:a="http://schemas.openxmlformats.org/drawingml/2006/main" noGrp="1"/>
          </p:cNvSpPr>
          <p:nvPr/>
        </p:nvSpPr>
        <p:spPr>
          <a:xfrm xmlns:a="http://schemas.openxmlformats.org/drawingml/2006/main">
            <a:off x="4000500" y="3619500"/>
            <a:ext cx="3333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607067"/>
                </a:solidFill>
                <a:latin typeface="Helvetica Neue"/>
                <a:ea typeface="Helvetica Neue"/>
                <a:cs typeface="Helvetica Neue"/>
              </a:defRPr>
            </a:pPr>
            <a:r>
              <a:rPr sz="1350" b="0">
                <a:solidFill>
                  <a:srgbClr val="607067"/>
                </a:solidFill>
                <a:latin typeface="Helvetica Neue"/>
                <a:ea typeface="Helvetica Neue"/>
                <a:cs typeface="Helvetica Neue"/>
              </a:rPr>
              <a:t>Useful power, fiber, and water geometry</a:t>
            </a:r>
          </a:p>
        </p:txBody>
      </p:sp>
      <p:sp>
        <p:nvSpPr>
          <p:cNvPr id="25" name="">
            <a:extLst xmlns:a="http://schemas.openxmlformats.org/drawingml/2006/main">
              <a:ext uri="{FF2B5EF4-FFF2-40B4-BE49-F238E27FC236}">
                <a16:creationId xmlns:a16="http://schemas.microsoft.com/office/drawing/2014/main" id="{5E99C731-8CA6-4052-AF76-580135612D9D}"/>
              </a:ext>
            </a:extLst>
          </p:cNvPr>
          <p:cNvSpPr>
            <a:spLocks xmlns:a="http://schemas.openxmlformats.org/drawingml/2006/main" noGrp="1"/>
          </p:cNvSpPr>
          <p:nvPr/>
        </p:nvSpPr>
        <p:spPr>
          <a:xfrm xmlns:a="http://schemas.openxmlformats.org/drawingml/2006/main">
            <a:off x="7524750" y="3619500"/>
            <a:ext cx="400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18221D"/>
                </a:solidFill>
                <a:latin typeface="Helvetica Neue"/>
                <a:ea typeface="Helvetica Neue"/>
                <a:cs typeface="Helvetica Neue"/>
              </a:defRPr>
            </a:pPr>
            <a:r>
              <a:rPr sz="1350" b="0">
                <a:solidFill>
                  <a:srgbClr val="18221D"/>
                </a:solidFill>
                <a:latin typeface="Helvetica Neue"/>
                <a:ea typeface="Helvetica Neue"/>
                <a:cs typeface="Helvetica Neue"/>
              </a:rPr>
              <a:t>Confirm boundary and controlling land-use code</a:t>
            </a:r>
          </a:p>
        </p:txBody>
      </p:sp>
      <p:sp>
        <p:nvSpPr>
          <p:cNvPr id="26" name="">
            <a:extLst xmlns:a="http://schemas.openxmlformats.org/drawingml/2006/main">
              <a:ext uri="{FF2B5EF4-FFF2-40B4-BE49-F238E27FC236}">
                <a16:creationId xmlns:a16="http://schemas.microsoft.com/office/drawing/2014/main" id="{E9BA3479-7039-4C4D-A3B1-9ECE81824E52}"/>
              </a:ext>
            </a:extLst>
          </p:cNvPr>
          <p:cNvSpPr>
            <a:spLocks xmlns:a="http://schemas.openxmlformats.org/drawingml/2006/main" noGrp="1"/>
          </p:cNvSpPr>
          <p:nvPr/>
        </p:nvSpPr>
        <p:spPr>
          <a:xfrm xmlns:a="http://schemas.openxmlformats.org/drawingml/2006/main">
            <a:off x="533400" y="4362450"/>
            <a:ext cx="11125200" cy="9525"/>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B606D919-E1CE-4348-BE75-15491E86BBA6}"/>
              </a:ext>
            </a:extLst>
          </p:cNvPr>
          <p:cNvSpPr>
            <a:spLocks xmlns:a="http://schemas.openxmlformats.org/drawingml/2006/main" noGrp="1"/>
          </p:cNvSpPr>
          <p:nvPr/>
        </p:nvSpPr>
        <p:spPr>
          <a:xfrm xmlns:a="http://schemas.openxmlformats.org/drawingml/2006/main">
            <a:off x="533400" y="4448175"/>
            <a:ext cx="57150" cy="685800"/>
          </a:xfrm>
          <a:prstGeom xmlns:a="http://schemas.openxmlformats.org/drawingml/2006/main" prst="rect">
            <a:avLst/>
          </a:prstGeom>
          <a:solidFill xmlns:a="http://schemas.openxmlformats.org/drawingml/2006/main">
            <a:srgbClr val="A35B12"/>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C3DEC0CA-D97C-44FB-83A8-64E3C1603A97}"/>
              </a:ext>
            </a:extLst>
          </p:cNvPr>
          <p:cNvSpPr>
            <a:spLocks xmlns:a="http://schemas.openxmlformats.org/drawingml/2006/main" noGrp="1"/>
          </p:cNvSpPr>
          <p:nvPr/>
        </p:nvSpPr>
        <p:spPr>
          <a:xfrm xmlns:a="http://schemas.openxmlformats.org/drawingml/2006/main">
            <a:off x="704850" y="4486275"/>
            <a:ext cx="2095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1">
                <a:solidFill>
                  <a:srgbClr val="18221D"/>
                </a:solidFill>
                <a:latin typeface="Helvetica Neue"/>
                <a:ea typeface="Helvetica Neue"/>
                <a:cs typeface="Helvetica Neue"/>
              </a:defRPr>
            </a:pPr>
            <a:r>
              <a:rPr sz="1500" b="1">
                <a:solidFill>
                  <a:srgbClr val="18221D"/>
                </a:solidFill>
                <a:latin typeface="Helvetica Neue"/>
                <a:ea typeface="Helvetica Neue"/>
                <a:cs typeface="Helvetica Neue"/>
              </a:rPr>
              <a:t>Keenesburg South A</a:t>
            </a:r>
          </a:p>
        </p:txBody>
      </p:sp>
      <p:sp>
        <p:nvSpPr>
          <p:cNvPr id="29" name="">
            <a:extLst xmlns:a="http://schemas.openxmlformats.org/drawingml/2006/main">
              <a:ext uri="{FF2B5EF4-FFF2-40B4-BE49-F238E27FC236}">
                <a16:creationId xmlns:a16="http://schemas.microsoft.com/office/drawing/2014/main" id="{BE6025EC-6B5E-4529-A580-95770DC977A0}"/>
              </a:ext>
            </a:extLst>
          </p:cNvPr>
          <p:cNvSpPr>
            <a:spLocks xmlns:a="http://schemas.openxmlformats.org/drawingml/2006/main" noGrp="1"/>
          </p:cNvSpPr>
          <p:nvPr/>
        </p:nvSpPr>
        <p:spPr>
          <a:xfrm xmlns:a="http://schemas.openxmlformats.org/drawingml/2006/main">
            <a:off x="2857500" y="4486275"/>
            <a:ext cx="952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A35B12"/>
                </a:solidFill>
                <a:latin typeface="Helvetica Neue"/>
                <a:ea typeface="Helvetica Neue"/>
                <a:cs typeface="Helvetica Neue"/>
              </a:defRPr>
            </a:pPr>
            <a:r>
              <a:rPr sz="1350" b="1">
                <a:solidFill>
                  <a:srgbClr val="A35B12"/>
                </a:solidFill>
                <a:latin typeface="Helvetica Neue"/>
                <a:ea typeface="Helvetica Neue"/>
                <a:cs typeface="Helvetica Neue"/>
              </a:rPr>
              <a:t>294 ac</a:t>
            </a:r>
          </a:p>
        </p:txBody>
      </p:sp>
      <p:sp>
        <p:nvSpPr>
          <p:cNvPr id="30" name="">
            <a:extLst xmlns:a="http://schemas.openxmlformats.org/drawingml/2006/main">
              <a:ext uri="{FF2B5EF4-FFF2-40B4-BE49-F238E27FC236}">
                <a16:creationId xmlns:a16="http://schemas.microsoft.com/office/drawing/2014/main" id="{1E2AFF7E-4A99-4BB4-BA49-C9CF673EDDBD}"/>
              </a:ext>
            </a:extLst>
          </p:cNvPr>
          <p:cNvSpPr>
            <a:spLocks xmlns:a="http://schemas.openxmlformats.org/drawingml/2006/main" noGrp="1"/>
          </p:cNvSpPr>
          <p:nvPr/>
        </p:nvSpPr>
        <p:spPr>
          <a:xfrm xmlns:a="http://schemas.openxmlformats.org/drawingml/2006/main">
            <a:off x="4000500" y="4486275"/>
            <a:ext cx="3333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607067"/>
                </a:solidFill>
                <a:latin typeface="Helvetica Neue"/>
                <a:ea typeface="Helvetica Neue"/>
                <a:cs typeface="Helvetica Neue"/>
              </a:defRPr>
            </a:pPr>
            <a:r>
              <a:rPr sz="1350" b="0">
                <a:solidFill>
                  <a:srgbClr val="607067"/>
                </a:solidFill>
                <a:latin typeface="Helvetica Neue"/>
                <a:ea typeface="Helvetica Neue"/>
                <a:cs typeface="Helvetica Neue"/>
              </a:rPr>
              <a:t>Strong physical geometry</a:t>
            </a:r>
          </a:p>
        </p:txBody>
      </p:sp>
      <p:sp>
        <p:nvSpPr>
          <p:cNvPr id="31" name="">
            <a:extLst xmlns:a="http://schemas.openxmlformats.org/drawingml/2006/main">
              <a:ext uri="{FF2B5EF4-FFF2-40B4-BE49-F238E27FC236}">
                <a16:creationId xmlns:a16="http://schemas.microsoft.com/office/drawing/2014/main" id="{B8F49FE4-6D0D-498D-9FB3-FAA37F3516E1}"/>
              </a:ext>
            </a:extLst>
          </p:cNvPr>
          <p:cNvSpPr>
            <a:spLocks xmlns:a="http://schemas.openxmlformats.org/drawingml/2006/main" noGrp="1"/>
          </p:cNvSpPr>
          <p:nvPr/>
        </p:nvSpPr>
        <p:spPr>
          <a:xfrm xmlns:a="http://schemas.openxmlformats.org/drawingml/2006/main">
            <a:off x="7524750" y="4486275"/>
            <a:ext cx="400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18221D"/>
                </a:solidFill>
                <a:latin typeface="Helvetica Neue"/>
                <a:ea typeface="Helvetica Neue"/>
                <a:cs typeface="Helvetica Neue"/>
              </a:defRPr>
            </a:pPr>
            <a:r>
              <a:rPr sz="1350" b="0">
                <a:solidFill>
                  <a:srgbClr val="18221D"/>
                </a:solidFill>
                <a:latin typeface="Helvetica Neue"/>
                <a:ea typeface="Helvetica Neue"/>
                <a:cs typeface="Helvetica Neue"/>
              </a:rPr>
              <a:t>Agricultural zone prohibits use; test rezoning path</a:t>
            </a:r>
          </a:p>
        </p:txBody>
      </p:sp>
      <p:sp>
        <p:nvSpPr>
          <p:cNvPr id="32" name="">
            <a:extLst xmlns:a="http://schemas.openxmlformats.org/drawingml/2006/main">
              <a:ext uri="{FF2B5EF4-FFF2-40B4-BE49-F238E27FC236}">
                <a16:creationId xmlns:a16="http://schemas.microsoft.com/office/drawing/2014/main" id="{93E3C61D-1D12-4C1C-9C53-4A240AEB4979}"/>
              </a:ext>
            </a:extLst>
          </p:cNvPr>
          <p:cNvSpPr>
            <a:spLocks xmlns:a="http://schemas.openxmlformats.org/drawingml/2006/main" noGrp="1"/>
          </p:cNvSpPr>
          <p:nvPr/>
        </p:nvSpPr>
        <p:spPr>
          <a:xfrm xmlns:a="http://schemas.openxmlformats.org/drawingml/2006/main">
            <a:off x="533400" y="5229225"/>
            <a:ext cx="11125200" cy="9525"/>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86254D20-40A1-4C42-9233-204D848E2130}"/>
              </a:ext>
            </a:extLst>
          </p:cNvPr>
          <p:cNvSpPr>
            <a:spLocks xmlns:a="http://schemas.openxmlformats.org/drawingml/2006/main" noGrp="1"/>
          </p:cNvSpPr>
          <p:nvPr/>
        </p:nvSpPr>
        <p:spPr>
          <a:xfrm xmlns:a="http://schemas.openxmlformats.org/drawingml/2006/main">
            <a:off x="533400" y="5314950"/>
            <a:ext cx="57150" cy="685800"/>
          </a:xfrm>
          <a:prstGeom xmlns:a="http://schemas.openxmlformats.org/drawingml/2006/main" prst="rect">
            <a:avLst/>
          </a:prstGeom>
          <a:solidFill xmlns:a="http://schemas.openxmlformats.org/drawingml/2006/main">
            <a:srgbClr val="A53B32"/>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0646B60F-F42A-4A51-84D1-494A814068E8}"/>
              </a:ext>
            </a:extLst>
          </p:cNvPr>
          <p:cNvSpPr>
            <a:spLocks xmlns:a="http://schemas.openxmlformats.org/drawingml/2006/main" noGrp="1"/>
          </p:cNvSpPr>
          <p:nvPr/>
        </p:nvSpPr>
        <p:spPr>
          <a:xfrm xmlns:a="http://schemas.openxmlformats.org/drawingml/2006/main">
            <a:off x="704850" y="5353050"/>
            <a:ext cx="2095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1">
                <a:solidFill>
                  <a:srgbClr val="18221D"/>
                </a:solidFill>
                <a:latin typeface="Helvetica Neue"/>
                <a:ea typeface="Helvetica Neue"/>
                <a:cs typeface="Helvetica Neue"/>
              </a:defRPr>
            </a:pPr>
            <a:r>
              <a:rPr sz="1500" b="1">
                <a:solidFill>
                  <a:srgbClr val="18221D"/>
                </a:solidFill>
                <a:latin typeface="Helvetica Neue"/>
                <a:ea typeface="Helvetica Neue"/>
                <a:cs typeface="Helvetica Neue"/>
              </a:rPr>
              <a:t>Weld Industrial Context</a:t>
            </a:r>
          </a:p>
        </p:txBody>
      </p:sp>
      <p:sp>
        <p:nvSpPr>
          <p:cNvPr id="35" name="">
            <a:extLst xmlns:a="http://schemas.openxmlformats.org/drawingml/2006/main">
              <a:ext uri="{FF2B5EF4-FFF2-40B4-BE49-F238E27FC236}">
                <a16:creationId xmlns:a16="http://schemas.microsoft.com/office/drawing/2014/main" id="{C2DD06E7-CFEC-4A9E-B69F-9F1DB75780D9}"/>
              </a:ext>
            </a:extLst>
          </p:cNvPr>
          <p:cNvSpPr>
            <a:spLocks xmlns:a="http://schemas.openxmlformats.org/drawingml/2006/main" noGrp="1"/>
          </p:cNvSpPr>
          <p:nvPr/>
        </p:nvSpPr>
        <p:spPr>
          <a:xfrm xmlns:a="http://schemas.openxmlformats.org/drawingml/2006/main">
            <a:off x="2857500" y="5353050"/>
            <a:ext cx="952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A53B32"/>
                </a:solidFill>
                <a:latin typeface="Helvetica Neue"/>
                <a:ea typeface="Helvetica Neue"/>
                <a:cs typeface="Helvetica Neue"/>
              </a:defRPr>
            </a:pPr>
            <a:r>
              <a:rPr sz="1350" b="1">
                <a:solidFill>
                  <a:srgbClr val="A53B32"/>
                </a:solidFill>
                <a:latin typeface="Helvetica Neue"/>
                <a:ea typeface="Helvetica Neue"/>
                <a:cs typeface="Helvetica Neue"/>
              </a:rPr>
              <a:t>628 ac</a:t>
            </a:r>
          </a:p>
        </p:txBody>
      </p:sp>
      <p:sp>
        <p:nvSpPr>
          <p:cNvPr id="36" name="">
            <a:extLst xmlns:a="http://schemas.openxmlformats.org/drawingml/2006/main">
              <a:ext uri="{FF2B5EF4-FFF2-40B4-BE49-F238E27FC236}">
                <a16:creationId xmlns:a16="http://schemas.microsoft.com/office/drawing/2014/main" id="{9499C05E-EBB0-4EF5-A34B-78C19953B2C1}"/>
              </a:ext>
            </a:extLst>
          </p:cNvPr>
          <p:cNvSpPr>
            <a:spLocks xmlns:a="http://schemas.openxmlformats.org/drawingml/2006/main" noGrp="1"/>
          </p:cNvSpPr>
          <p:nvPr/>
        </p:nvSpPr>
        <p:spPr>
          <a:xfrm xmlns:a="http://schemas.openxmlformats.org/drawingml/2006/main">
            <a:off x="4000500" y="5353050"/>
            <a:ext cx="3333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607067"/>
                </a:solidFill>
                <a:latin typeface="Helvetica Neue"/>
                <a:ea typeface="Helvetica Neue"/>
                <a:cs typeface="Helvetica Neue"/>
              </a:defRPr>
            </a:pPr>
            <a:r>
              <a:rPr sz="1350" b="0">
                <a:solidFill>
                  <a:srgbClr val="607067"/>
                </a:solidFill>
                <a:latin typeface="Helvetica Neue"/>
                <a:ea typeface="Helvetica Neue"/>
                <a:cs typeface="Helvetica Neue"/>
              </a:rPr>
              <a:t>I-3 path and direct power context</a:t>
            </a:r>
          </a:p>
        </p:txBody>
      </p:sp>
      <p:sp>
        <p:nvSpPr>
          <p:cNvPr id="37" name="">
            <a:extLst xmlns:a="http://schemas.openxmlformats.org/drawingml/2006/main">
              <a:ext uri="{FF2B5EF4-FFF2-40B4-BE49-F238E27FC236}">
                <a16:creationId xmlns:a16="http://schemas.microsoft.com/office/drawing/2014/main" id="{0482E80B-C788-4382-A510-C9727B9F9CCF}"/>
              </a:ext>
            </a:extLst>
          </p:cNvPr>
          <p:cNvSpPr>
            <a:spLocks xmlns:a="http://schemas.openxmlformats.org/drawingml/2006/main" noGrp="1"/>
          </p:cNvSpPr>
          <p:nvPr/>
        </p:nvSpPr>
        <p:spPr>
          <a:xfrm xmlns:a="http://schemas.openxmlformats.org/drawingml/2006/main">
            <a:off x="7524750" y="5353050"/>
            <a:ext cx="400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18221D"/>
                </a:solidFill>
                <a:latin typeface="Helvetica Neue"/>
                <a:ea typeface="Helvetica Neue"/>
                <a:cs typeface="Helvetica Neue"/>
              </a:defRPr>
            </a:pPr>
            <a:r>
              <a:rPr sz="1350" b="0">
                <a:solidFill>
                  <a:srgbClr val="18221D"/>
                </a:solidFill>
                <a:latin typeface="Helvetica Neue"/>
                <a:ea typeface="Helvetica Neue"/>
                <a:cs typeface="Helvetica Neue"/>
              </a:rPr>
              <a:t>Establish market availability before further diligence</a:t>
            </a:r>
          </a:p>
        </p:txBody>
      </p:sp>
      <p:sp>
        <p:nvSpPr>
          <p:cNvPr id="38" name="">
            <a:extLst xmlns:a="http://schemas.openxmlformats.org/drawingml/2006/main">
              <a:ext uri="{FF2B5EF4-FFF2-40B4-BE49-F238E27FC236}">
                <a16:creationId xmlns:a16="http://schemas.microsoft.com/office/drawing/2014/main" id="{F5DE38B6-02E5-4A15-8F98-66274FC07ED5}"/>
              </a:ext>
            </a:extLst>
          </p:cNvPr>
          <p:cNvSpPr>
            <a:spLocks xmlns:a="http://schemas.openxmlformats.org/drawingml/2006/main" noGrp="1"/>
          </p:cNvSpPr>
          <p:nvPr/>
        </p:nvSpPr>
        <p:spPr>
          <a:xfrm xmlns:a="http://schemas.openxmlformats.org/drawingml/2006/main">
            <a:off x="533400" y="6096000"/>
            <a:ext cx="11125200" cy="9525"/>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A8CC3CB8-035E-4EAC-8A30-E3A8BF40C4B1}"/>
              </a:ext>
            </a:extLst>
          </p:cNvPr>
          <p:cNvSpPr>
            <a:spLocks xmlns:a="http://schemas.openxmlformats.org/drawingml/2006/main" noGrp="1"/>
          </p:cNvSpPr>
          <p:nvPr/>
        </p:nvSpPr>
        <p:spPr>
          <a:xfrm xmlns:a="http://schemas.openxmlformats.org/drawingml/2006/main">
            <a:off x="533400" y="6343650"/>
            <a:ext cx="10668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125" b="0">
                <a:solidFill>
                  <a:srgbClr val="607067"/>
                </a:solidFill>
                <a:latin typeface="Helvetica Neue"/>
                <a:ea typeface="Helvetica Neue"/>
                <a:cs typeface="Helvetica Neue"/>
              </a:defRPr>
            </a:pPr>
            <a:r>
              <a:rPr sz="1125" b="0">
                <a:solidFill>
                  <a:srgbClr val="607067"/>
                </a:solidFill>
                <a:latin typeface="Helvetica Neue"/>
                <a:ea typeface="Helvetica Neue"/>
                <a:cs typeface="Helvetica Neue"/>
              </a:rPr>
              <a:t>Names are sanitized. Owner names, parcel identifiers, and direct coordinate links are excluded from the external view.</a:t>
            </a:r>
          </a:p>
        </p:txBody>
      </p:sp>
    </p:spTree>
    <p:extLst>
      <p:ext uri="{BB962C8B-B14F-4D97-AF65-F5344CB8AC3E}">
        <p14:creationId xmlns:p14="http://schemas.microsoft.com/office/powerpoint/2010/main" val="1386012070"/>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AFAE87F9-AFF4-4B34-B2C5-094E4276ED32}"/>
              </a:ext>
            </a:extLst>
          </p:cNvPr>
          <p:cNvSpPr>
            <a:spLocks xmlns:a="http://schemas.openxmlformats.org/drawingml/2006/main" noGrp="1"/>
          </p:cNvSpPr>
          <p:nvPr/>
        </p:nvSpPr>
        <p:spPr>
          <a:xfrm xmlns:a="http://schemas.openxmlformats.org/drawingml/2006/main">
            <a:off x="533400" y="361950"/>
            <a:ext cx="10572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3000" b="1">
                <a:solidFill>
                  <a:srgbClr val="18221D"/>
                </a:solidFill>
                <a:latin typeface="Helvetica Neue"/>
                <a:ea typeface="Helvetica Neue"/>
                <a:cs typeface="Helvetica Neue"/>
              </a:defRPr>
            </a:pPr>
            <a:r>
              <a:rPr sz="3000" b="1">
                <a:solidFill>
                  <a:srgbClr val="18221D"/>
                </a:solidFill>
                <a:latin typeface="Helvetica Neue"/>
                <a:ea typeface="Helvetica Neue"/>
                <a:cs typeface="Helvetica Neue"/>
              </a:rPr>
              <a:t>Policy can overturn an attractive infrastructure score</a:t>
            </a:r>
          </a:p>
        </p:txBody>
      </p:sp>
      <p:sp>
        <p:nvSpPr>
          <p:cNvPr id="2" name="">
            <a:extLst xmlns:a="http://schemas.openxmlformats.org/drawingml/2006/main">
              <a:ext uri="{FF2B5EF4-FFF2-40B4-BE49-F238E27FC236}">
                <a16:creationId xmlns:a16="http://schemas.microsoft.com/office/drawing/2014/main" id="{3CB154DC-715E-4384-83AB-53097797C2E7}"/>
              </a:ext>
            </a:extLst>
          </p:cNvPr>
          <p:cNvSpPr>
            <a:spLocks xmlns:a="http://schemas.openxmlformats.org/drawingml/2006/main" noGrp="1"/>
          </p:cNvSpPr>
          <p:nvPr/>
        </p:nvSpPr>
        <p:spPr>
          <a:xfrm xmlns:a="http://schemas.openxmlformats.org/drawingml/2006/main">
            <a:off x="11144250" y="428625"/>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defRPr sz="1050" b="0">
                <a:solidFill>
                  <a:srgbClr val="607067"/>
                </a:solidFill>
                <a:latin typeface="Helvetica Neue"/>
                <a:ea typeface="Helvetica Neue"/>
                <a:cs typeface="Helvetica Neue"/>
              </a:defRPr>
            </a:pPr>
            <a:r>
              <a:rPr sz="1050" b="0">
                <a:solidFill>
                  <a:srgbClr val="607067"/>
                </a:solidFill>
                <a:latin typeface="Helvetica Neue"/>
                <a:ea typeface="Helvetica Neue"/>
                <a:cs typeface="Helvetica Neue"/>
              </a:rPr>
              <a:t>06</a:t>
            </a:r>
          </a:p>
        </p:txBody>
      </p:sp>
      <p:sp>
        <p:nvSpPr>
          <p:cNvPr id="3" name="">
            <a:extLst xmlns:a="http://schemas.openxmlformats.org/drawingml/2006/main">
              <a:ext uri="{FF2B5EF4-FFF2-40B4-BE49-F238E27FC236}">
                <a16:creationId xmlns:a16="http://schemas.microsoft.com/office/drawing/2014/main" id="{2958491D-D887-4451-88EB-CA8DDFB47803}"/>
              </a:ext>
            </a:extLst>
          </p:cNvPr>
          <p:cNvSpPr>
            <a:spLocks xmlns:a="http://schemas.openxmlformats.org/drawingml/2006/main" noGrp="1"/>
          </p:cNvSpPr>
          <p:nvPr/>
        </p:nvSpPr>
        <p:spPr>
          <a:xfrm xmlns:a="http://schemas.openxmlformats.org/drawingml/2006/main">
            <a:off x="533400" y="1066800"/>
            <a:ext cx="11125200" cy="19050"/>
          </a:xfrm>
          <a:prstGeom xmlns:a="http://schemas.openxmlformats.org/drawingml/2006/main" prst="rect">
            <a:avLst/>
          </a:prstGeom>
          <a:solidFill xmlns:a="http://schemas.openxmlformats.org/drawingml/2006/main">
            <a:srgbClr val="18221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915D965-4E14-4707-8193-EB662E5A0CD5}"/>
              </a:ext>
            </a:extLst>
          </p:cNvPr>
          <p:cNvSpPr>
            <a:spLocks xmlns:a="http://schemas.openxmlformats.org/drawingml/2006/main" noGrp="1"/>
          </p:cNvSpPr>
          <p:nvPr/>
        </p:nvSpPr>
        <p:spPr>
          <a:xfrm xmlns:a="http://schemas.openxmlformats.org/drawingml/2006/main">
            <a:off x="533400" y="1562100"/>
            <a:ext cx="133350" cy="1123950"/>
          </a:xfrm>
          <a:prstGeom xmlns:a="http://schemas.openxmlformats.org/drawingml/2006/main" prst="rect">
            <a:avLst/>
          </a:prstGeom>
          <a:solidFill xmlns:a="http://schemas.openxmlformats.org/drawingml/2006/main">
            <a:srgbClr val="276F9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5B7B54C-092D-4530-BED6-F2180B1D58EB}"/>
              </a:ext>
            </a:extLst>
          </p:cNvPr>
          <p:cNvSpPr>
            <a:spLocks xmlns:a="http://schemas.openxmlformats.org/drawingml/2006/main" noGrp="1"/>
          </p:cNvSpPr>
          <p:nvPr/>
        </p:nvSpPr>
        <p:spPr>
          <a:xfrm xmlns:a="http://schemas.openxmlformats.org/drawingml/2006/main">
            <a:off x="876300" y="1581150"/>
            <a:ext cx="2286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00" b="1">
                <a:solidFill>
                  <a:srgbClr val="276F9D"/>
                </a:solidFill>
                <a:latin typeface="Helvetica Neue"/>
                <a:ea typeface="Helvetica Neue"/>
                <a:cs typeface="Helvetica Neue"/>
              </a:defRPr>
            </a:pPr>
            <a:r>
              <a:rPr sz="1800" b="1">
                <a:solidFill>
                  <a:srgbClr val="276F9D"/>
                </a:solidFill>
                <a:latin typeface="Helvetica Neue"/>
                <a:ea typeface="Helvetica Neue"/>
                <a:cs typeface="Helvetica Neue"/>
              </a:rPr>
              <a:t>Boundary first</a:t>
            </a:r>
          </a:p>
        </p:txBody>
      </p:sp>
      <p:sp>
        <p:nvSpPr>
          <p:cNvPr id="6" name="">
            <a:extLst xmlns:a="http://schemas.openxmlformats.org/drawingml/2006/main">
              <a:ext uri="{FF2B5EF4-FFF2-40B4-BE49-F238E27FC236}">
                <a16:creationId xmlns:a16="http://schemas.microsoft.com/office/drawing/2014/main" id="{9E2C0121-E857-4A2B-83E5-2BE79A16EDEC}"/>
              </a:ext>
            </a:extLst>
          </p:cNvPr>
          <p:cNvSpPr>
            <a:spLocks xmlns:a="http://schemas.openxmlformats.org/drawingml/2006/main" noGrp="1"/>
          </p:cNvSpPr>
          <p:nvPr/>
        </p:nvSpPr>
        <p:spPr>
          <a:xfrm xmlns:a="http://schemas.openxmlformats.org/drawingml/2006/main">
            <a:off x="3219450" y="1581150"/>
            <a:ext cx="2667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134"/>
          </a:bodyPr>
          <a:lstStyle xmlns:a="http://schemas.openxmlformats.org/drawingml/2006/main"/>
          <a:p xmlns:a="http://schemas.openxmlformats.org/drawingml/2006/main">
            <a:pPr algn="l">
              <a:defRPr sz="1650" b="1">
                <a:solidFill>
                  <a:srgbClr val="18221D"/>
                </a:solidFill>
                <a:latin typeface="Helvetica Neue"/>
                <a:ea typeface="Helvetica Neue"/>
                <a:cs typeface="Helvetica Neue"/>
              </a:defRPr>
            </a:pPr>
            <a:r>
              <a:rPr sz="1650" b="1">
                <a:solidFill>
                  <a:srgbClr val="18221D"/>
                </a:solidFill>
                <a:latin typeface="Helvetica Neue"/>
                <a:ea typeface="Helvetica Neue"/>
                <a:cs typeface="Helvetica Neue"/>
              </a:rPr>
              <a:t>Keenesburg-labeled parcels</a:t>
            </a:r>
          </a:p>
        </p:txBody>
      </p:sp>
      <p:sp>
        <p:nvSpPr>
          <p:cNvPr id="7" name="">
            <a:extLst xmlns:a="http://schemas.openxmlformats.org/drawingml/2006/main">
              <a:ext uri="{FF2B5EF4-FFF2-40B4-BE49-F238E27FC236}">
                <a16:creationId xmlns:a16="http://schemas.microsoft.com/office/drawing/2014/main" id="{600975E2-CF05-4B40-9E83-87BA9F7C58B4}"/>
              </a:ext>
            </a:extLst>
          </p:cNvPr>
          <p:cNvSpPr>
            <a:spLocks xmlns:a="http://schemas.openxmlformats.org/drawingml/2006/main" noGrp="1"/>
          </p:cNvSpPr>
          <p:nvPr/>
        </p:nvSpPr>
        <p:spPr>
          <a:xfrm xmlns:a="http://schemas.openxmlformats.org/drawingml/2006/main">
            <a:off x="6191250" y="1581150"/>
            <a:ext cx="52768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A small municipal overlap does not establish jurisdiction. Confirm the controlling boundary and code.</a:t>
            </a:r>
          </a:p>
        </p:txBody>
      </p:sp>
      <p:sp>
        <p:nvSpPr>
          <p:cNvPr id="8" name="">
            <a:extLst xmlns:a="http://schemas.openxmlformats.org/drawingml/2006/main">
              <a:ext uri="{FF2B5EF4-FFF2-40B4-BE49-F238E27FC236}">
                <a16:creationId xmlns:a16="http://schemas.microsoft.com/office/drawing/2014/main" id="{B63F5707-DA62-47B2-85B7-F59B473E2B9B}"/>
              </a:ext>
            </a:extLst>
          </p:cNvPr>
          <p:cNvSpPr>
            <a:spLocks xmlns:a="http://schemas.openxmlformats.org/drawingml/2006/main" noGrp="1"/>
          </p:cNvSpPr>
          <p:nvPr/>
        </p:nvSpPr>
        <p:spPr>
          <a:xfrm xmlns:a="http://schemas.openxmlformats.org/drawingml/2006/main">
            <a:off x="876300" y="2781300"/>
            <a:ext cx="10782300" cy="9525"/>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A921496-F301-4DA7-B1F7-E50A68094387}"/>
              </a:ext>
            </a:extLst>
          </p:cNvPr>
          <p:cNvSpPr>
            <a:spLocks xmlns:a="http://schemas.openxmlformats.org/drawingml/2006/main" noGrp="1"/>
          </p:cNvSpPr>
          <p:nvPr/>
        </p:nvSpPr>
        <p:spPr>
          <a:xfrm xmlns:a="http://schemas.openxmlformats.org/drawingml/2006/main">
            <a:off x="533400" y="2990850"/>
            <a:ext cx="133350" cy="1123950"/>
          </a:xfrm>
          <a:prstGeom xmlns:a="http://schemas.openxmlformats.org/drawingml/2006/main" prst="rect">
            <a:avLst/>
          </a:prstGeom>
          <a:solidFill xmlns:a="http://schemas.openxmlformats.org/drawingml/2006/main">
            <a:srgbClr val="A35B12"/>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AB017408-17B2-4F4B-97FB-15C8748B3474}"/>
              </a:ext>
            </a:extLst>
          </p:cNvPr>
          <p:cNvSpPr>
            <a:spLocks xmlns:a="http://schemas.openxmlformats.org/drawingml/2006/main" noGrp="1"/>
          </p:cNvSpPr>
          <p:nvPr/>
        </p:nvSpPr>
        <p:spPr>
          <a:xfrm xmlns:a="http://schemas.openxmlformats.org/drawingml/2006/main">
            <a:off x="876300" y="3009900"/>
            <a:ext cx="2286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00" b="1">
                <a:solidFill>
                  <a:srgbClr val="A35B12"/>
                </a:solidFill>
                <a:latin typeface="Helvetica Neue"/>
                <a:ea typeface="Helvetica Neue"/>
                <a:cs typeface="Helvetica Neue"/>
              </a:defRPr>
            </a:pPr>
            <a:r>
              <a:rPr sz="1800" b="1">
                <a:solidFill>
                  <a:srgbClr val="A35B12"/>
                </a:solidFill>
                <a:latin typeface="Helvetica Neue"/>
                <a:ea typeface="Helvetica Neue"/>
                <a:cs typeface="Helvetica Neue"/>
              </a:rPr>
              <a:t>Rezoning first</a:t>
            </a:r>
          </a:p>
        </p:txBody>
      </p:sp>
      <p:sp>
        <p:nvSpPr>
          <p:cNvPr id="11" name="">
            <a:extLst xmlns:a="http://schemas.openxmlformats.org/drawingml/2006/main">
              <a:ext uri="{FF2B5EF4-FFF2-40B4-BE49-F238E27FC236}">
                <a16:creationId xmlns:a16="http://schemas.microsoft.com/office/drawing/2014/main" id="{2B589D72-3E51-4148-99C9-83811A6F861D}"/>
              </a:ext>
            </a:extLst>
          </p:cNvPr>
          <p:cNvSpPr>
            <a:spLocks xmlns:a="http://schemas.openxmlformats.org/drawingml/2006/main" noGrp="1"/>
          </p:cNvSpPr>
          <p:nvPr/>
        </p:nvSpPr>
        <p:spPr>
          <a:xfrm xmlns:a="http://schemas.openxmlformats.org/drawingml/2006/main">
            <a:off x="3219450" y="3009900"/>
            <a:ext cx="2667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3539"/>
          </a:bodyPr>
          <a:lstStyle xmlns:a="http://schemas.openxmlformats.org/drawingml/2006/main"/>
          <a:p xmlns:a="http://schemas.openxmlformats.org/drawingml/2006/main">
            <a:pPr algn="l">
              <a:defRPr sz="1650" b="1">
                <a:solidFill>
                  <a:srgbClr val="18221D"/>
                </a:solidFill>
                <a:latin typeface="Helvetica Neue"/>
                <a:ea typeface="Helvetica Neue"/>
                <a:cs typeface="Helvetica Neue"/>
              </a:defRPr>
            </a:pPr>
            <a:r>
              <a:rPr sz="1650" b="1">
                <a:solidFill>
                  <a:srgbClr val="18221D"/>
                </a:solidFill>
                <a:latin typeface="Helvetica Neue"/>
                <a:ea typeface="Helvetica Neue"/>
                <a:cs typeface="Helvetica Neue"/>
              </a:rPr>
              <a:t>Unincorporated Weld A zone</a:t>
            </a:r>
          </a:p>
        </p:txBody>
      </p:sp>
      <p:sp>
        <p:nvSpPr>
          <p:cNvPr id="12" name="">
            <a:extLst xmlns:a="http://schemas.openxmlformats.org/drawingml/2006/main">
              <a:ext uri="{FF2B5EF4-FFF2-40B4-BE49-F238E27FC236}">
                <a16:creationId xmlns:a16="http://schemas.microsoft.com/office/drawing/2014/main" id="{758A4DE2-92ED-4620-B6C4-FBDE220FE226}"/>
              </a:ext>
            </a:extLst>
          </p:cNvPr>
          <p:cNvSpPr>
            <a:spLocks xmlns:a="http://schemas.openxmlformats.org/drawingml/2006/main" noGrp="1"/>
          </p:cNvSpPr>
          <p:nvPr/>
        </p:nvSpPr>
        <p:spPr>
          <a:xfrm xmlns:a="http://schemas.openxmlformats.org/drawingml/2006/main">
            <a:off x="6191250" y="3009900"/>
            <a:ext cx="52768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Current policy prohibits data-center use in A zoning. A credible industrial rezoning path is the first gate.</a:t>
            </a:r>
          </a:p>
        </p:txBody>
      </p:sp>
      <p:sp>
        <p:nvSpPr>
          <p:cNvPr id="13" name="">
            <a:extLst xmlns:a="http://schemas.openxmlformats.org/drawingml/2006/main">
              <a:ext uri="{FF2B5EF4-FFF2-40B4-BE49-F238E27FC236}">
                <a16:creationId xmlns:a16="http://schemas.microsoft.com/office/drawing/2014/main" id="{2DA51719-BFAA-43B8-937F-98FC3A4BC098}"/>
              </a:ext>
            </a:extLst>
          </p:cNvPr>
          <p:cNvSpPr>
            <a:spLocks xmlns:a="http://schemas.openxmlformats.org/drawingml/2006/main" noGrp="1"/>
          </p:cNvSpPr>
          <p:nvPr/>
        </p:nvSpPr>
        <p:spPr>
          <a:xfrm xmlns:a="http://schemas.openxmlformats.org/drawingml/2006/main">
            <a:off x="876300" y="4210050"/>
            <a:ext cx="10782300" cy="9525"/>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21489D25-55D2-4759-A603-97BEC8036D23}"/>
              </a:ext>
            </a:extLst>
          </p:cNvPr>
          <p:cNvSpPr>
            <a:spLocks xmlns:a="http://schemas.openxmlformats.org/drawingml/2006/main" noGrp="1"/>
          </p:cNvSpPr>
          <p:nvPr/>
        </p:nvSpPr>
        <p:spPr>
          <a:xfrm xmlns:a="http://schemas.openxmlformats.org/drawingml/2006/main">
            <a:off x="533400" y="4419600"/>
            <a:ext cx="133350" cy="1123950"/>
          </a:xfrm>
          <a:prstGeom xmlns:a="http://schemas.openxmlformats.org/drawingml/2006/main" prst="rect">
            <a:avLst/>
          </a:prstGeom>
          <a:solidFill xmlns:a="http://schemas.openxmlformats.org/drawingml/2006/main">
            <a:srgbClr val="A53B3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D67C17B0-C962-4C10-B4A1-726A4E93BEAD}"/>
              </a:ext>
            </a:extLst>
          </p:cNvPr>
          <p:cNvSpPr>
            <a:spLocks xmlns:a="http://schemas.openxmlformats.org/drawingml/2006/main" noGrp="1"/>
          </p:cNvSpPr>
          <p:nvPr/>
        </p:nvSpPr>
        <p:spPr>
          <a:xfrm xmlns:a="http://schemas.openxmlformats.org/drawingml/2006/main">
            <a:off x="876300" y="4438650"/>
            <a:ext cx="2286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00" b="1">
                <a:solidFill>
                  <a:srgbClr val="A53B32"/>
                </a:solidFill>
                <a:latin typeface="Helvetica Neue"/>
                <a:ea typeface="Helvetica Neue"/>
                <a:cs typeface="Helvetica Neue"/>
              </a:defRPr>
            </a:pPr>
            <a:r>
              <a:rPr sz="1800" b="1">
                <a:solidFill>
                  <a:srgbClr val="A53B32"/>
                </a:solidFill>
                <a:latin typeface="Helvetica Neue"/>
                <a:ea typeface="Helvetica Neue"/>
                <a:cs typeface="Helvetica Neue"/>
              </a:rPr>
              <a:t>Control first</a:t>
            </a:r>
          </a:p>
        </p:txBody>
      </p:sp>
      <p:sp>
        <p:nvSpPr>
          <p:cNvPr id="16" name="">
            <a:extLst xmlns:a="http://schemas.openxmlformats.org/drawingml/2006/main">
              <a:ext uri="{FF2B5EF4-FFF2-40B4-BE49-F238E27FC236}">
                <a16:creationId xmlns:a16="http://schemas.microsoft.com/office/drawing/2014/main" id="{4C3EA7E1-4B27-4AAC-ACE5-4203B8C13FA3}"/>
              </a:ext>
            </a:extLst>
          </p:cNvPr>
          <p:cNvSpPr>
            <a:spLocks xmlns:a="http://schemas.openxmlformats.org/drawingml/2006/main" noGrp="1"/>
          </p:cNvSpPr>
          <p:nvPr/>
        </p:nvSpPr>
        <p:spPr>
          <a:xfrm xmlns:a="http://schemas.openxmlformats.org/drawingml/2006/main">
            <a:off x="3219450" y="4438650"/>
            <a:ext cx="2667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650" b="1">
                <a:solidFill>
                  <a:srgbClr val="18221D"/>
                </a:solidFill>
                <a:latin typeface="Helvetica Neue"/>
                <a:ea typeface="Helvetica Neue"/>
                <a:cs typeface="Helvetica Neue"/>
              </a:defRPr>
            </a:pPr>
            <a:r>
              <a:rPr sz="1650" b="1">
                <a:solidFill>
                  <a:srgbClr val="18221D"/>
                </a:solidFill>
                <a:latin typeface="Helvetica Neue"/>
                <a:ea typeface="Helvetica Neue"/>
                <a:cs typeface="Helvetica Neue"/>
              </a:rPr>
              <a:t>Weld I-3 context</a:t>
            </a:r>
          </a:p>
        </p:txBody>
      </p:sp>
      <p:sp>
        <p:nvSpPr>
          <p:cNvPr id="17" name="">
            <a:extLst xmlns:a="http://schemas.openxmlformats.org/drawingml/2006/main">
              <a:ext uri="{FF2B5EF4-FFF2-40B4-BE49-F238E27FC236}">
                <a16:creationId xmlns:a16="http://schemas.microsoft.com/office/drawing/2014/main" id="{C78E49A8-86B3-409A-8F12-68B7436A54CB}"/>
              </a:ext>
            </a:extLst>
          </p:cNvPr>
          <p:cNvSpPr>
            <a:spLocks xmlns:a="http://schemas.openxmlformats.org/drawingml/2006/main" noGrp="1"/>
          </p:cNvSpPr>
          <p:nvPr/>
        </p:nvSpPr>
        <p:spPr>
          <a:xfrm xmlns:a="http://schemas.openxmlformats.org/drawingml/2006/main">
            <a:off x="6191250" y="4438650"/>
            <a:ext cx="52768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A policy path may exist, but utility ownership or unavailable land can end the opportunity before engineering spend.</a:t>
            </a:r>
          </a:p>
        </p:txBody>
      </p:sp>
      <p:sp>
        <p:nvSpPr>
          <p:cNvPr id="18" name="">
            <a:extLst xmlns:a="http://schemas.openxmlformats.org/drawingml/2006/main">
              <a:ext uri="{FF2B5EF4-FFF2-40B4-BE49-F238E27FC236}">
                <a16:creationId xmlns:a16="http://schemas.microsoft.com/office/drawing/2014/main" id="{F8941E0E-CA7A-4C22-B96B-2A3E24D4AF36}"/>
              </a:ext>
            </a:extLst>
          </p:cNvPr>
          <p:cNvSpPr>
            <a:spLocks xmlns:a="http://schemas.openxmlformats.org/drawingml/2006/main" noGrp="1"/>
          </p:cNvSpPr>
          <p:nvPr/>
        </p:nvSpPr>
        <p:spPr>
          <a:xfrm xmlns:a="http://schemas.openxmlformats.org/drawingml/2006/main">
            <a:off x="876300" y="5638800"/>
            <a:ext cx="10782300" cy="9525"/>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77DC956B-405D-4840-8433-48634916FD33}"/>
              </a:ext>
            </a:extLst>
          </p:cNvPr>
          <p:cNvSpPr>
            <a:spLocks xmlns:a="http://schemas.openxmlformats.org/drawingml/2006/main" noGrp="1"/>
          </p:cNvSpPr>
          <p:nvPr/>
        </p:nvSpPr>
        <p:spPr>
          <a:xfrm xmlns:a="http://schemas.openxmlformats.org/drawingml/2006/main">
            <a:off x="533400" y="6057900"/>
            <a:ext cx="11125200" cy="438150"/>
          </a:xfrm>
          <a:prstGeom xmlns:a="http://schemas.openxmlformats.org/drawingml/2006/main" prst="rect">
            <a:avLst/>
          </a:prstGeom>
          <a:solidFill xmlns:a="http://schemas.openxmlformats.org/drawingml/2006/main">
            <a:srgbClr val="EEF1EE"/>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DD5AF4A8-B698-4DB3-8161-C2FD1416BB05}"/>
              </a:ext>
            </a:extLst>
          </p:cNvPr>
          <p:cNvSpPr>
            <a:spLocks xmlns:a="http://schemas.openxmlformats.org/drawingml/2006/main" noGrp="1"/>
          </p:cNvSpPr>
          <p:nvPr/>
        </p:nvSpPr>
        <p:spPr>
          <a:xfrm xmlns:a="http://schemas.openxmlformats.org/drawingml/2006/main">
            <a:off x="723900" y="6153150"/>
            <a:ext cx="10668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425" b="1">
                <a:solidFill>
                  <a:srgbClr val="18221D"/>
                </a:solidFill>
                <a:latin typeface="Helvetica Neue"/>
                <a:ea typeface="Helvetica Neue"/>
                <a:cs typeface="Helvetica Neue"/>
              </a:defRPr>
            </a:pPr>
            <a:r>
              <a:rPr sz="1425" b="1">
                <a:solidFill>
                  <a:srgbClr val="18221D"/>
                </a:solidFill>
                <a:latin typeface="Helvetica Neue"/>
                <a:ea typeface="Helvetica Neue"/>
                <a:cs typeface="Helvetica Neue"/>
              </a:rPr>
              <a:t>Operating principle: policy and jurisdiction gates come before utility outreach, owner outreach, or paid technical work.</a:t>
            </a:r>
          </a:p>
        </p:txBody>
      </p:sp>
    </p:spTree>
    <p:extLst>
      <p:ext uri="{BB962C8B-B14F-4D97-AF65-F5344CB8AC3E}">
        <p14:creationId xmlns:p14="http://schemas.microsoft.com/office/powerpoint/2010/main" val="750191753"/>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5" name="">
            <a:extLst xmlns:a="http://schemas.openxmlformats.org/drawingml/2006/main">
              <a:ext uri="{FF2B5EF4-FFF2-40B4-BE49-F238E27FC236}">
                <a16:creationId xmlns:a16="http://schemas.microsoft.com/office/drawing/2014/main" id="{AFA2D7E9-62AB-4FD0-BACE-979CF8F2A037}"/>
              </a:ext>
            </a:extLst>
          </p:cNvPr>
          <p:cNvSpPr>
            <a:spLocks xmlns:a="http://schemas.openxmlformats.org/drawingml/2006/main" noGrp="1"/>
          </p:cNvSpPr>
          <p:nvPr/>
        </p:nvSpPr>
        <p:spPr>
          <a:xfrm xmlns:a="http://schemas.openxmlformats.org/drawingml/2006/main">
            <a:off x="533400" y="361950"/>
            <a:ext cx="10572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3000" b="1">
                <a:solidFill>
                  <a:srgbClr val="18221D"/>
                </a:solidFill>
                <a:latin typeface="Helvetica Neue"/>
                <a:ea typeface="Helvetica Neue"/>
                <a:cs typeface="Helvetica Neue"/>
              </a:defRPr>
            </a:pPr>
            <a:r>
              <a:rPr sz="3000" b="1">
                <a:solidFill>
                  <a:srgbClr val="18221D"/>
                </a:solidFill>
                <a:latin typeface="Helvetica Neue"/>
                <a:ea typeface="Helvetica Neue"/>
                <a:cs typeface="Helvetica Neue"/>
              </a:rPr>
              <a:t>Credibility depends on an explicit proof boundary</a:t>
            </a:r>
          </a:p>
        </p:txBody>
      </p:sp>
      <p:sp>
        <p:nvSpPr>
          <p:cNvPr id="2" name="">
            <a:extLst xmlns:a="http://schemas.openxmlformats.org/drawingml/2006/main">
              <a:ext uri="{FF2B5EF4-FFF2-40B4-BE49-F238E27FC236}">
                <a16:creationId xmlns:a16="http://schemas.microsoft.com/office/drawing/2014/main" id="{8309BC03-1F96-4EA5-BD98-1E30FA3D99C8}"/>
              </a:ext>
            </a:extLst>
          </p:cNvPr>
          <p:cNvSpPr>
            <a:spLocks xmlns:a="http://schemas.openxmlformats.org/drawingml/2006/main" noGrp="1"/>
          </p:cNvSpPr>
          <p:nvPr/>
        </p:nvSpPr>
        <p:spPr>
          <a:xfrm xmlns:a="http://schemas.openxmlformats.org/drawingml/2006/main">
            <a:off x="11144250" y="428625"/>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defRPr sz="1050" b="0">
                <a:solidFill>
                  <a:srgbClr val="607067"/>
                </a:solidFill>
                <a:latin typeface="Helvetica Neue"/>
                <a:ea typeface="Helvetica Neue"/>
                <a:cs typeface="Helvetica Neue"/>
              </a:defRPr>
            </a:pPr>
            <a:r>
              <a:rPr sz="1050" b="0">
                <a:solidFill>
                  <a:srgbClr val="607067"/>
                </a:solidFill>
                <a:latin typeface="Helvetica Neue"/>
                <a:ea typeface="Helvetica Neue"/>
                <a:cs typeface="Helvetica Neue"/>
              </a:rPr>
              <a:t>07</a:t>
            </a:r>
          </a:p>
        </p:txBody>
      </p:sp>
      <p:sp>
        <p:nvSpPr>
          <p:cNvPr id="3" name="">
            <a:extLst xmlns:a="http://schemas.openxmlformats.org/drawingml/2006/main">
              <a:ext uri="{FF2B5EF4-FFF2-40B4-BE49-F238E27FC236}">
                <a16:creationId xmlns:a16="http://schemas.microsoft.com/office/drawing/2014/main" id="{E419B682-FDCB-4D81-B6F3-B0D265C66B0D}"/>
              </a:ext>
            </a:extLst>
          </p:cNvPr>
          <p:cNvSpPr>
            <a:spLocks xmlns:a="http://schemas.openxmlformats.org/drawingml/2006/main" noGrp="1"/>
          </p:cNvSpPr>
          <p:nvPr/>
        </p:nvSpPr>
        <p:spPr>
          <a:xfrm xmlns:a="http://schemas.openxmlformats.org/drawingml/2006/main">
            <a:off x="533400" y="1066800"/>
            <a:ext cx="11125200" cy="19050"/>
          </a:xfrm>
          <a:prstGeom xmlns:a="http://schemas.openxmlformats.org/drawingml/2006/main" prst="rect">
            <a:avLst/>
          </a:prstGeom>
          <a:solidFill xmlns:a="http://schemas.openxmlformats.org/drawingml/2006/main">
            <a:srgbClr val="18221D"/>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508B0CC9-44B1-4483-9683-7787C5723532}"/>
              </a:ext>
            </a:extLst>
          </p:cNvPr>
          <p:cNvSpPr>
            <a:spLocks xmlns:a="http://schemas.openxmlformats.org/drawingml/2006/main" noGrp="1"/>
          </p:cNvSpPr>
          <p:nvPr/>
        </p:nvSpPr>
        <p:spPr>
          <a:xfrm xmlns:a="http://schemas.openxmlformats.org/drawingml/2006/main">
            <a:off x="533400" y="1466850"/>
            <a:ext cx="4953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00" b="1">
                <a:solidFill>
                  <a:srgbClr val="196B4B"/>
                </a:solidFill>
                <a:latin typeface="Helvetica Neue"/>
                <a:ea typeface="Helvetica Neue"/>
                <a:cs typeface="Helvetica Neue"/>
              </a:defRPr>
            </a:pPr>
            <a:r>
              <a:rPr sz="2100" b="1">
                <a:solidFill>
                  <a:srgbClr val="196B4B"/>
                </a:solidFill>
                <a:latin typeface="Helvetica Neue"/>
                <a:ea typeface="Helvetica Neue"/>
                <a:cs typeface="Helvetica Neue"/>
              </a:rPr>
              <a:t>Demonstrated now</a:t>
            </a:r>
          </a:p>
        </p:txBody>
      </p:sp>
      <p:sp>
        <p:nvSpPr>
          <p:cNvPr id="5" name="">
            <a:extLst xmlns:a="http://schemas.openxmlformats.org/drawingml/2006/main">
              <a:ext uri="{FF2B5EF4-FFF2-40B4-BE49-F238E27FC236}">
                <a16:creationId xmlns:a16="http://schemas.microsoft.com/office/drawing/2014/main" id="{4325B358-F144-4EEC-A108-7B74ECCDC491}"/>
              </a:ext>
            </a:extLst>
          </p:cNvPr>
          <p:cNvSpPr>
            <a:spLocks xmlns:a="http://schemas.openxmlformats.org/drawingml/2006/main" noGrp="1"/>
          </p:cNvSpPr>
          <p:nvPr/>
        </p:nvSpPr>
        <p:spPr>
          <a:xfrm xmlns:a="http://schemas.openxmlformats.org/drawingml/2006/main">
            <a:off x="6477000" y="1466850"/>
            <a:ext cx="4953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00" b="1">
                <a:solidFill>
                  <a:srgbClr val="A53B32"/>
                </a:solidFill>
                <a:latin typeface="Helvetica Neue"/>
                <a:ea typeface="Helvetica Neue"/>
                <a:cs typeface="Helvetica Neue"/>
              </a:defRPr>
            </a:pPr>
            <a:r>
              <a:rPr sz="2100" b="1">
                <a:solidFill>
                  <a:srgbClr val="A53B32"/>
                </a:solidFill>
                <a:latin typeface="Helvetica Neue"/>
                <a:ea typeface="Helvetica Neue"/>
                <a:cs typeface="Helvetica Neue"/>
              </a:rPr>
              <a:t>Requires external proof</a:t>
            </a:r>
          </a:p>
        </p:txBody>
      </p:sp>
      <p:sp>
        <p:nvSpPr>
          <p:cNvPr id="6" name="">
            <a:extLst xmlns:a="http://schemas.openxmlformats.org/drawingml/2006/main">
              <a:ext uri="{FF2B5EF4-FFF2-40B4-BE49-F238E27FC236}">
                <a16:creationId xmlns:a16="http://schemas.microsoft.com/office/drawing/2014/main" id="{BAF96D41-CA22-4946-9214-7C4E0A2750CA}"/>
              </a:ext>
            </a:extLst>
          </p:cNvPr>
          <p:cNvSpPr>
            <a:spLocks xmlns:a="http://schemas.openxmlformats.org/drawingml/2006/main" noGrp="1"/>
          </p:cNvSpPr>
          <p:nvPr/>
        </p:nvSpPr>
        <p:spPr>
          <a:xfrm xmlns:a="http://schemas.openxmlformats.org/drawingml/2006/main">
            <a:off x="533400" y="2000250"/>
            <a:ext cx="4953000" cy="38100"/>
          </a:xfrm>
          <a:prstGeom xmlns:a="http://schemas.openxmlformats.org/drawingml/2006/main" prst="rect">
            <a:avLst/>
          </a:prstGeom>
          <a:solidFill xmlns:a="http://schemas.openxmlformats.org/drawingml/2006/main">
            <a:srgbClr val="196B4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8630B49C-32F5-4F7F-870A-B0ACA5432CFF}"/>
              </a:ext>
            </a:extLst>
          </p:cNvPr>
          <p:cNvSpPr>
            <a:spLocks xmlns:a="http://schemas.openxmlformats.org/drawingml/2006/main" noGrp="1"/>
          </p:cNvSpPr>
          <p:nvPr/>
        </p:nvSpPr>
        <p:spPr>
          <a:xfrm xmlns:a="http://schemas.openxmlformats.org/drawingml/2006/main">
            <a:off x="6477000" y="2000250"/>
            <a:ext cx="4953000" cy="38100"/>
          </a:xfrm>
          <a:prstGeom xmlns:a="http://schemas.openxmlformats.org/drawingml/2006/main" prst="rect">
            <a:avLst/>
          </a:prstGeom>
          <a:solidFill xmlns:a="http://schemas.openxmlformats.org/drawingml/2006/main">
            <a:srgbClr val="A53B3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38E7282-91A8-4A5C-9C96-12FE505D6E73}"/>
              </a:ext>
            </a:extLst>
          </p:cNvPr>
          <p:cNvSpPr>
            <a:spLocks xmlns:a="http://schemas.openxmlformats.org/drawingml/2006/main" noGrp="1"/>
          </p:cNvSpPr>
          <p:nvPr/>
        </p:nvSpPr>
        <p:spPr>
          <a:xfrm xmlns:a="http://schemas.openxmlformats.org/drawingml/2006/main">
            <a:off x="533400" y="2390775"/>
            <a:ext cx="171450" cy="171450"/>
          </a:xfrm>
          <a:prstGeom xmlns:a="http://schemas.openxmlformats.org/drawingml/2006/main" prst="roundRect">
            <a:avLst>
              <a:gd name="adj" fmla="val 50000"/>
            </a:avLst>
          </a:prstGeom>
          <a:solidFill xmlns:a="http://schemas.openxmlformats.org/drawingml/2006/main">
            <a:srgbClr val="196B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1EA00DDF-D9E0-4478-BF20-CC5AA5AB1AB0}"/>
              </a:ext>
            </a:extLst>
          </p:cNvPr>
          <p:cNvSpPr>
            <a:spLocks xmlns:a="http://schemas.openxmlformats.org/drawingml/2006/main" noGrp="1"/>
          </p:cNvSpPr>
          <p:nvPr/>
        </p:nvSpPr>
        <p:spPr>
          <a:xfrm xmlns:a="http://schemas.openxmlformats.org/drawingml/2006/main">
            <a:off x="857250" y="2343150"/>
            <a:ext cx="4762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8221D"/>
                </a:solidFill>
                <a:latin typeface="Helvetica Neue"/>
                <a:ea typeface="Helvetica Neue"/>
                <a:cs typeface="Helvetica Neue"/>
              </a:defRPr>
            </a:pPr>
            <a:r>
              <a:rPr sz="1500" b="0">
                <a:solidFill>
                  <a:srgbClr val="18221D"/>
                </a:solidFill>
                <a:latin typeface="Helvetica Neue"/>
                <a:ea typeface="Helvetica Neue"/>
                <a:cs typeface="Helvetica Neue"/>
              </a:rPr>
              <a:t>Repeatable parcel and corridor geometry</a:t>
            </a:r>
          </a:p>
        </p:txBody>
      </p:sp>
      <p:sp>
        <p:nvSpPr>
          <p:cNvPr id="10" name="">
            <a:extLst xmlns:a="http://schemas.openxmlformats.org/drawingml/2006/main">
              <a:ext uri="{FF2B5EF4-FFF2-40B4-BE49-F238E27FC236}">
                <a16:creationId xmlns:a16="http://schemas.microsoft.com/office/drawing/2014/main" id="{BBBED00B-1AAE-407B-881B-6A41F0BC0E75}"/>
              </a:ext>
            </a:extLst>
          </p:cNvPr>
          <p:cNvSpPr>
            <a:spLocks xmlns:a="http://schemas.openxmlformats.org/drawingml/2006/main" noGrp="1"/>
          </p:cNvSpPr>
          <p:nvPr/>
        </p:nvSpPr>
        <p:spPr>
          <a:xfrm xmlns:a="http://schemas.openxmlformats.org/drawingml/2006/main">
            <a:off x="533400" y="2981325"/>
            <a:ext cx="171450" cy="171450"/>
          </a:xfrm>
          <a:prstGeom xmlns:a="http://schemas.openxmlformats.org/drawingml/2006/main" prst="roundRect">
            <a:avLst>
              <a:gd name="adj" fmla="val 50000"/>
            </a:avLst>
          </a:prstGeom>
          <a:solidFill xmlns:a="http://schemas.openxmlformats.org/drawingml/2006/main">
            <a:srgbClr val="196B4B"/>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D30F0C4E-70CD-4C1F-B70F-4406D006892C}"/>
              </a:ext>
            </a:extLst>
          </p:cNvPr>
          <p:cNvSpPr>
            <a:spLocks xmlns:a="http://schemas.openxmlformats.org/drawingml/2006/main" noGrp="1"/>
          </p:cNvSpPr>
          <p:nvPr/>
        </p:nvSpPr>
        <p:spPr>
          <a:xfrm xmlns:a="http://schemas.openxmlformats.org/drawingml/2006/main">
            <a:off x="857250" y="2933700"/>
            <a:ext cx="4762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8221D"/>
                </a:solidFill>
                <a:latin typeface="Helvetica Neue"/>
                <a:ea typeface="Helvetica Neue"/>
                <a:cs typeface="Helvetica Neue"/>
              </a:defRPr>
            </a:pPr>
            <a:r>
              <a:rPr sz="1500" b="0">
                <a:solidFill>
                  <a:srgbClr val="18221D"/>
                </a:solidFill>
                <a:latin typeface="Helvetica Neue"/>
                <a:ea typeface="Helvetica Neue"/>
                <a:cs typeface="Helvetica Neue"/>
              </a:rPr>
              <a:t>Public power, road, water, and fiber proxy layers</a:t>
            </a:r>
          </a:p>
        </p:txBody>
      </p:sp>
      <p:sp>
        <p:nvSpPr>
          <p:cNvPr id="12" name="">
            <a:extLst xmlns:a="http://schemas.openxmlformats.org/drawingml/2006/main">
              <a:ext uri="{FF2B5EF4-FFF2-40B4-BE49-F238E27FC236}">
                <a16:creationId xmlns:a16="http://schemas.microsoft.com/office/drawing/2014/main" id="{3A2B028F-BB66-4FAD-8D1F-AC32A0892695}"/>
              </a:ext>
            </a:extLst>
          </p:cNvPr>
          <p:cNvSpPr>
            <a:spLocks xmlns:a="http://schemas.openxmlformats.org/drawingml/2006/main" noGrp="1"/>
          </p:cNvSpPr>
          <p:nvPr/>
        </p:nvSpPr>
        <p:spPr>
          <a:xfrm xmlns:a="http://schemas.openxmlformats.org/drawingml/2006/main">
            <a:off x="533400" y="3571875"/>
            <a:ext cx="171450" cy="171450"/>
          </a:xfrm>
          <a:prstGeom xmlns:a="http://schemas.openxmlformats.org/drawingml/2006/main" prst="roundRect">
            <a:avLst>
              <a:gd name="adj" fmla="val 50000"/>
            </a:avLst>
          </a:prstGeom>
          <a:solidFill xmlns:a="http://schemas.openxmlformats.org/drawingml/2006/main">
            <a:srgbClr val="196B4B"/>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86C8664E-2A0C-460B-8C60-B4914049D39E}"/>
              </a:ext>
            </a:extLst>
          </p:cNvPr>
          <p:cNvSpPr>
            <a:spLocks xmlns:a="http://schemas.openxmlformats.org/drawingml/2006/main" noGrp="1"/>
          </p:cNvSpPr>
          <p:nvPr/>
        </p:nvSpPr>
        <p:spPr>
          <a:xfrm xmlns:a="http://schemas.openxmlformats.org/drawingml/2006/main">
            <a:off x="857250" y="3524250"/>
            <a:ext cx="4762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8221D"/>
                </a:solidFill>
                <a:latin typeface="Helvetica Neue"/>
                <a:ea typeface="Helvetica Neue"/>
                <a:cs typeface="Helvetica Neue"/>
              </a:defRPr>
            </a:pPr>
            <a:r>
              <a:rPr sz="1500" b="0">
                <a:solidFill>
                  <a:srgbClr val="18221D"/>
                </a:solidFill>
                <a:latin typeface="Helvetica Neue"/>
                <a:ea typeface="Helvetica Neue"/>
                <a:cs typeface="Helvetica Neue"/>
              </a:rPr>
              <a:t>Policy-aware zoning and jurisdiction holds</a:t>
            </a:r>
          </a:p>
        </p:txBody>
      </p:sp>
      <p:sp>
        <p:nvSpPr>
          <p:cNvPr id="14" name="">
            <a:extLst xmlns:a="http://schemas.openxmlformats.org/drawingml/2006/main">
              <a:ext uri="{FF2B5EF4-FFF2-40B4-BE49-F238E27FC236}">
                <a16:creationId xmlns:a16="http://schemas.microsoft.com/office/drawing/2014/main" id="{1D0697E4-04FF-417A-9425-0C131062F61A}"/>
              </a:ext>
            </a:extLst>
          </p:cNvPr>
          <p:cNvSpPr>
            <a:spLocks xmlns:a="http://schemas.openxmlformats.org/drawingml/2006/main" noGrp="1"/>
          </p:cNvSpPr>
          <p:nvPr/>
        </p:nvSpPr>
        <p:spPr>
          <a:xfrm xmlns:a="http://schemas.openxmlformats.org/drawingml/2006/main">
            <a:off x="533400" y="4162425"/>
            <a:ext cx="171450" cy="171450"/>
          </a:xfrm>
          <a:prstGeom xmlns:a="http://schemas.openxmlformats.org/drawingml/2006/main" prst="roundRect">
            <a:avLst>
              <a:gd name="adj" fmla="val 50000"/>
            </a:avLst>
          </a:prstGeom>
          <a:solidFill xmlns:a="http://schemas.openxmlformats.org/drawingml/2006/main">
            <a:srgbClr val="196B4B"/>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1900BAF-CFD1-43CC-B6BB-6CC87B838312}"/>
              </a:ext>
            </a:extLst>
          </p:cNvPr>
          <p:cNvSpPr>
            <a:spLocks xmlns:a="http://schemas.openxmlformats.org/drawingml/2006/main" noGrp="1"/>
          </p:cNvSpPr>
          <p:nvPr/>
        </p:nvSpPr>
        <p:spPr>
          <a:xfrm xmlns:a="http://schemas.openxmlformats.org/drawingml/2006/main">
            <a:off x="857250" y="4114800"/>
            <a:ext cx="4762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8221D"/>
                </a:solidFill>
                <a:latin typeface="Helvetica Neue"/>
                <a:ea typeface="Helvetica Neue"/>
                <a:cs typeface="Helvetica Neue"/>
              </a:defRPr>
            </a:pPr>
            <a:r>
              <a:rPr sz="1500" b="0">
                <a:solidFill>
                  <a:srgbClr val="18221D"/>
                </a:solidFill>
                <a:latin typeface="Helvetica Neue"/>
                <a:ea typeface="Helvetica Neue"/>
                <a:cs typeface="Helvetica Neue"/>
              </a:rPr>
              <a:t>Traceable next gate for each representative screen</a:t>
            </a:r>
          </a:p>
        </p:txBody>
      </p:sp>
      <p:sp>
        <p:nvSpPr>
          <p:cNvPr id="16" name="">
            <a:extLst xmlns:a="http://schemas.openxmlformats.org/drawingml/2006/main">
              <a:ext uri="{FF2B5EF4-FFF2-40B4-BE49-F238E27FC236}">
                <a16:creationId xmlns:a16="http://schemas.microsoft.com/office/drawing/2014/main" id="{881EB24A-3303-4CE5-95CC-40C6766704DF}"/>
              </a:ext>
            </a:extLst>
          </p:cNvPr>
          <p:cNvSpPr>
            <a:spLocks xmlns:a="http://schemas.openxmlformats.org/drawingml/2006/main" noGrp="1"/>
          </p:cNvSpPr>
          <p:nvPr/>
        </p:nvSpPr>
        <p:spPr>
          <a:xfrm xmlns:a="http://schemas.openxmlformats.org/drawingml/2006/main">
            <a:off x="533400" y="4762500"/>
            <a:ext cx="4953000" cy="857250"/>
          </a:xfrm>
          <a:prstGeom xmlns:a="http://schemas.openxmlformats.org/drawingml/2006/main" prst="rect">
            <a:avLst/>
          </a:prstGeom>
          <a:solidFill xmlns:a="http://schemas.openxmlformats.org/drawingml/2006/main">
            <a:srgbClr val="EEF1EE"/>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C2ADF598-9E3C-4CF9-8562-3B03BDA2F09F}"/>
              </a:ext>
            </a:extLst>
          </p:cNvPr>
          <p:cNvSpPr>
            <a:spLocks xmlns:a="http://schemas.openxmlformats.org/drawingml/2006/main" noGrp="1"/>
          </p:cNvSpPr>
          <p:nvPr/>
        </p:nvSpPr>
        <p:spPr>
          <a:xfrm xmlns:a="http://schemas.openxmlformats.org/drawingml/2006/main">
            <a:off x="704850" y="4876800"/>
            <a:ext cx="46101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975" b="1">
                <a:solidFill>
                  <a:srgbClr val="196B4B"/>
                </a:solidFill>
                <a:latin typeface="Helvetica Neue"/>
                <a:ea typeface="Helvetica Neue"/>
                <a:cs typeface="Helvetica Neue"/>
              </a:defRPr>
            </a:pPr>
            <a:r>
              <a:rPr sz="975" b="1">
                <a:solidFill>
                  <a:srgbClr val="196B4B"/>
                </a:solidFill>
                <a:latin typeface="Helvetica Neue"/>
                <a:ea typeface="Helvetica Neue"/>
                <a:cs typeface="Helvetica Neue"/>
              </a:rPr>
              <a:t>REGIONAL PLANNED FIBER</a:t>
            </a:r>
          </a:p>
        </p:txBody>
      </p:sp>
      <p:sp>
        <p:nvSpPr>
          <p:cNvPr id="18" name="">
            <a:extLst xmlns:a="http://schemas.openxmlformats.org/drawingml/2006/main">
              <a:ext uri="{FF2B5EF4-FFF2-40B4-BE49-F238E27FC236}">
                <a16:creationId xmlns:a16="http://schemas.microsoft.com/office/drawing/2014/main" id="{1C2CE1DC-7C5F-4633-B6E4-8F00DCA56BDE}"/>
              </a:ext>
            </a:extLst>
          </p:cNvPr>
          <p:cNvSpPr>
            <a:spLocks xmlns:a="http://schemas.openxmlformats.org/drawingml/2006/main" noGrp="1"/>
          </p:cNvSpPr>
          <p:nvPr/>
        </p:nvSpPr>
        <p:spPr>
          <a:xfrm xmlns:a="http://schemas.openxmlformats.org/drawingml/2006/main">
            <a:off x="704850" y="515302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75" b="1">
                <a:solidFill>
                  <a:srgbClr val="18221D"/>
                </a:solidFill>
                <a:latin typeface="Helvetica Neue"/>
                <a:ea typeface="Helvetica Neue"/>
                <a:cs typeface="Helvetica Neue"/>
              </a:defRPr>
            </a:pPr>
            <a:r>
              <a:rPr sz="1275" b="1">
                <a:solidFill>
                  <a:srgbClr val="18221D"/>
                </a:solidFill>
                <a:latin typeface="Helvetica Neue"/>
                <a:ea typeface="Helvetica Neue"/>
                <a:cs typeface="Helvetica Neue"/>
              </a:rPr>
              <a:t>Weld</a:t>
            </a:r>
          </a:p>
        </p:txBody>
      </p:sp>
      <p:sp>
        <p:nvSpPr>
          <p:cNvPr id="19" name="">
            <a:extLst xmlns:a="http://schemas.openxmlformats.org/drawingml/2006/main">
              <a:ext uri="{FF2B5EF4-FFF2-40B4-BE49-F238E27FC236}">
                <a16:creationId xmlns:a16="http://schemas.microsoft.com/office/drawing/2014/main" id="{38BBA6D3-C241-4CA0-B631-067E9C27FE98}"/>
              </a:ext>
            </a:extLst>
          </p:cNvPr>
          <p:cNvSpPr>
            <a:spLocks xmlns:a="http://schemas.openxmlformats.org/drawingml/2006/main" noGrp="1"/>
          </p:cNvSpPr>
          <p:nvPr/>
        </p:nvSpPr>
        <p:spPr>
          <a:xfrm xmlns:a="http://schemas.openxmlformats.org/drawingml/2006/main">
            <a:off x="1276350" y="5153025"/>
            <a:ext cx="18288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0">
                <a:solidFill>
                  <a:srgbClr val="607067"/>
                </a:solidFill>
                <a:latin typeface="Helvetica Neue"/>
                <a:ea typeface="Helvetica Neue"/>
                <a:cs typeface="Helvetica Neue"/>
              </a:defRPr>
            </a:pPr>
            <a:r>
              <a:rPr sz="1200" b="0">
                <a:solidFill>
                  <a:srgbClr val="607067"/>
                </a:solidFill>
                <a:latin typeface="Helvetica Neue"/>
                <a:ea typeface="Helvetica Neue"/>
                <a:cs typeface="Helvetica Neue"/>
              </a:rPr>
              <a:t>7 projects / 1,086 estimated miles</a:t>
            </a:r>
          </a:p>
        </p:txBody>
      </p:sp>
      <p:sp>
        <p:nvSpPr>
          <p:cNvPr id="20" name="">
            <a:extLst xmlns:a="http://schemas.openxmlformats.org/drawingml/2006/main">
              <a:ext uri="{FF2B5EF4-FFF2-40B4-BE49-F238E27FC236}">
                <a16:creationId xmlns:a16="http://schemas.microsoft.com/office/drawing/2014/main" id="{61E381EF-0554-45AB-8EDE-04FD4F32233E}"/>
              </a:ext>
            </a:extLst>
          </p:cNvPr>
          <p:cNvSpPr>
            <a:spLocks xmlns:a="http://schemas.openxmlformats.org/drawingml/2006/main" noGrp="1"/>
          </p:cNvSpPr>
          <p:nvPr/>
        </p:nvSpPr>
        <p:spPr>
          <a:xfrm xmlns:a="http://schemas.openxmlformats.org/drawingml/2006/main">
            <a:off x="3181350" y="5105400"/>
            <a:ext cx="9525" cy="381000"/>
          </a:xfrm>
          <a:prstGeom xmlns:a="http://schemas.openxmlformats.org/drawingml/2006/main" prst="rect">
            <a:avLst/>
          </a:prstGeom>
          <a:solidFill xmlns:a="http://schemas.openxmlformats.org/drawingml/2006/main">
            <a:srgbClr val="C9D0CB"/>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3414A9FC-FD03-41D3-8E83-59103EF4FCFF}"/>
              </a:ext>
            </a:extLst>
          </p:cNvPr>
          <p:cNvSpPr>
            <a:spLocks xmlns:a="http://schemas.openxmlformats.org/drawingml/2006/main" noGrp="1"/>
          </p:cNvSpPr>
          <p:nvPr/>
        </p:nvSpPr>
        <p:spPr>
          <a:xfrm xmlns:a="http://schemas.openxmlformats.org/drawingml/2006/main">
            <a:off x="3352800" y="5153025"/>
            <a:ext cx="5905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75" b="1">
                <a:solidFill>
                  <a:srgbClr val="18221D"/>
                </a:solidFill>
                <a:latin typeface="Helvetica Neue"/>
                <a:ea typeface="Helvetica Neue"/>
                <a:cs typeface="Helvetica Neue"/>
              </a:defRPr>
            </a:pPr>
            <a:r>
              <a:rPr sz="1275" b="1">
                <a:solidFill>
                  <a:srgbClr val="18221D"/>
                </a:solidFill>
                <a:latin typeface="Helvetica Neue"/>
                <a:ea typeface="Helvetica Neue"/>
                <a:cs typeface="Helvetica Neue"/>
              </a:rPr>
              <a:t>Elbert</a:t>
            </a:r>
          </a:p>
        </p:txBody>
      </p:sp>
      <p:sp>
        <p:nvSpPr>
          <p:cNvPr id="22" name="">
            <a:extLst xmlns:a="http://schemas.openxmlformats.org/drawingml/2006/main">
              <a:ext uri="{FF2B5EF4-FFF2-40B4-BE49-F238E27FC236}">
                <a16:creationId xmlns:a16="http://schemas.microsoft.com/office/drawing/2014/main" id="{2F3118C6-8A8F-41F0-A71F-E905C7E8069C}"/>
              </a:ext>
            </a:extLst>
          </p:cNvPr>
          <p:cNvSpPr>
            <a:spLocks xmlns:a="http://schemas.openxmlformats.org/drawingml/2006/main" noGrp="1"/>
          </p:cNvSpPr>
          <p:nvPr/>
        </p:nvSpPr>
        <p:spPr>
          <a:xfrm xmlns:a="http://schemas.openxmlformats.org/drawingml/2006/main">
            <a:off x="3981450" y="5153025"/>
            <a:ext cx="1333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0">
                <a:solidFill>
                  <a:srgbClr val="607067"/>
                </a:solidFill>
                <a:latin typeface="Helvetica Neue"/>
                <a:ea typeface="Helvetica Neue"/>
                <a:cs typeface="Helvetica Neue"/>
              </a:defRPr>
            </a:pPr>
            <a:r>
              <a:rPr sz="1200" b="0">
                <a:solidFill>
                  <a:srgbClr val="607067"/>
                </a:solidFill>
                <a:latin typeface="Helvetica Neue"/>
                <a:ea typeface="Helvetica Neue"/>
                <a:cs typeface="Helvetica Neue"/>
              </a:rPr>
              <a:t>1 project / 44 estimated miles</a:t>
            </a:r>
          </a:p>
        </p:txBody>
      </p:sp>
      <p:sp>
        <p:nvSpPr>
          <p:cNvPr id="23" name="">
            <a:extLst xmlns:a="http://schemas.openxmlformats.org/drawingml/2006/main">
              <a:ext uri="{FF2B5EF4-FFF2-40B4-BE49-F238E27FC236}">
                <a16:creationId xmlns:a16="http://schemas.microsoft.com/office/drawing/2014/main" id="{2A021735-1C63-436A-BEF0-0098D9CF7152}"/>
              </a:ext>
            </a:extLst>
          </p:cNvPr>
          <p:cNvSpPr>
            <a:spLocks xmlns:a="http://schemas.openxmlformats.org/drawingml/2006/main" noGrp="1"/>
          </p:cNvSpPr>
          <p:nvPr/>
        </p:nvSpPr>
        <p:spPr>
          <a:xfrm xmlns:a="http://schemas.openxmlformats.org/drawingml/2006/main">
            <a:off x="6477000" y="2390775"/>
            <a:ext cx="171450" cy="171450"/>
          </a:xfrm>
          <a:prstGeom xmlns:a="http://schemas.openxmlformats.org/drawingml/2006/main" prst="rect">
            <a:avLst/>
          </a:prstGeom>
          <a:solidFill xmlns:a="http://schemas.openxmlformats.org/drawingml/2006/main">
            <a:srgbClr val="A53B32"/>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BF722930-19E0-4F9B-B916-F7007D6A320B}"/>
              </a:ext>
            </a:extLst>
          </p:cNvPr>
          <p:cNvSpPr>
            <a:spLocks xmlns:a="http://schemas.openxmlformats.org/drawingml/2006/main" noGrp="1"/>
          </p:cNvSpPr>
          <p:nvPr/>
        </p:nvSpPr>
        <p:spPr>
          <a:xfrm xmlns:a="http://schemas.openxmlformats.org/drawingml/2006/main">
            <a:off x="6800850" y="2343150"/>
            <a:ext cx="46291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8221D"/>
                </a:solidFill>
                <a:latin typeface="Helvetica Neue"/>
                <a:ea typeface="Helvetica Neue"/>
                <a:cs typeface="Helvetica Neue"/>
              </a:defRPr>
            </a:pPr>
            <a:r>
              <a:rPr sz="1500" b="0">
                <a:solidFill>
                  <a:srgbClr val="18221D"/>
                </a:solidFill>
                <a:latin typeface="Helvetica Neue"/>
                <a:ea typeface="Helvetica Neue"/>
                <a:cs typeface="Helvetica Neue"/>
              </a:rPr>
              <a:t>Electric capacity, deliverability, schedule, and upgrade cost</a:t>
            </a:r>
          </a:p>
        </p:txBody>
      </p:sp>
      <p:sp>
        <p:nvSpPr>
          <p:cNvPr id="25" name="">
            <a:extLst xmlns:a="http://schemas.openxmlformats.org/drawingml/2006/main">
              <a:ext uri="{FF2B5EF4-FFF2-40B4-BE49-F238E27FC236}">
                <a16:creationId xmlns:a16="http://schemas.microsoft.com/office/drawing/2014/main" id="{810CB320-8023-42BA-8968-56FF3E7BF31C}"/>
              </a:ext>
            </a:extLst>
          </p:cNvPr>
          <p:cNvSpPr>
            <a:spLocks xmlns:a="http://schemas.openxmlformats.org/drawingml/2006/main" noGrp="1"/>
          </p:cNvSpPr>
          <p:nvPr/>
        </p:nvSpPr>
        <p:spPr>
          <a:xfrm xmlns:a="http://schemas.openxmlformats.org/drawingml/2006/main">
            <a:off x="6477000" y="3019425"/>
            <a:ext cx="171450" cy="171450"/>
          </a:xfrm>
          <a:prstGeom xmlns:a="http://schemas.openxmlformats.org/drawingml/2006/main" prst="rect">
            <a:avLst/>
          </a:prstGeom>
          <a:solidFill xmlns:a="http://schemas.openxmlformats.org/drawingml/2006/main">
            <a:srgbClr val="A53B32"/>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DD652FCB-EAC8-419D-8249-B368AFCB8335}"/>
              </a:ext>
            </a:extLst>
          </p:cNvPr>
          <p:cNvSpPr>
            <a:spLocks xmlns:a="http://schemas.openxmlformats.org/drawingml/2006/main" noGrp="1"/>
          </p:cNvSpPr>
          <p:nvPr/>
        </p:nvSpPr>
        <p:spPr>
          <a:xfrm xmlns:a="http://schemas.openxmlformats.org/drawingml/2006/main">
            <a:off x="6800850" y="2971800"/>
            <a:ext cx="46291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8221D"/>
                </a:solidFill>
                <a:latin typeface="Helvetica Neue"/>
                <a:ea typeface="Helvetica Neue"/>
                <a:cs typeface="Helvetica Neue"/>
              </a:defRPr>
            </a:pPr>
            <a:r>
              <a:rPr sz="1500" b="0">
                <a:solidFill>
                  <a:srgbClr val="18221D"/>
                </a:solidFill>
                <a:latin typeface="Helvetica Neue"/>
                <a:ea typeface="Helvetica Neue"/>
                <a:cs typeface="Helvetica Neue"/>
              </a:rPr>
              <a:t>Carrier route, splice access, diversity, and commercial terms</a:t>
            </a:r>
          </a:p>
        </p:txBody>
      </p:sp>
      <p:sp>
        <p:nvSpPr>
          <p:cNvPr id="27" name="">
            <a:extLst xmlns:a="http://schemas.openxmlformats.org/drawingml/2006/main">
              <a:ext uri="{FF2B5EF4-FFF2-40B4-BE49-F238E27FC236}">
                <a16:creationId xmlns:a16="http://schemas.microsoft.com/office/drawing/2014/main" id="{8F7E9C93-171B-416F-A9F3-AD96B7B4F43F}"/>
              </a:ext>
            </a:extLst>
          </p:cNvPr>
          <p:cNvSpPr>
            <a:spLocks xmlns:a="http://schemas.openxmlformats.org/drawingml/2006/main" noGrp="1"/>
          </p:cNvSpPr>
          <p:nvPr/>
        </p:nvSpPr>
        <p:spPr>
          <a:xfrm xmlns:a="http://schemas.openxmlformats.org/drawingml/2006/main">
            <a:off x="6477000" y="3648075"/>
            <a:ext cx="171450" cy="171450"/>
          </a:xfrm>
          <a:prstGeom xmlns:a="http://schemas.openxmlformats.org/drawingml/2006/main" prst="rect">
            <a:avLst/>
          </a:prstGeom>
          <a:solidFill xmlns:a="http://schemas.openxmlformats.org/drawingml/2006/main">
            <a:srgbClr val="A53B32"/>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4F6D7F0F-B52A-44DC-82B3-C6D1527CEA34}"/>
              </a:ext>
            </a:extLst>
          </p:cNvPr>
          <p:cNvSpPr>
            <a:spLocks xmlns:a="http://schemas.openxmlformats.org/drawingml/2006/main" noGrp="1"/>
          </p:cNvSpPr>
          <p:nvPr/>
        </p:nvSpPr>
        <p:spPr>
          <a:xfrm xmlns:a="http://schemas.openxmlformats.org/drawingml/2006/main">
            <a:off x="6800850" y="3600450"/>
            <a:ext cx="46291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8221D"/>
                </a:solidFill>
                <a:latin typeface="Helvetica Neue"/>
                <a:ea typeface="Helvetica Neue"/>
                <a:cs typeface="Helvetica Neue"/>
              </a:defRPr>
            </a:pPr>
            <a:r>
              <a:rPr sz="1500" b="0">
                <a:solidFill>
                  <a:srgbClr val="18221D"/>
                </a:solidFill>
                <a:latin typeface="Helvetica Neue"/>
                <a:ea typeface="Helvetica Neue"/>
                <a:cs typeface="Helvetica Neue"/>
              </a:rPr>
              <a:t>Water and wastewater capacity or provider willingness</a:t>
            </a:r>
          </a:p>
        </p:txBody>
      </p:sp>
      <p:sp>
        <p:nvSpPr>
          <p:cNvPr id="29" name="">
            <a:extLst xmlns:a="http://schemas.openxmlformats.org/drawingml/2006/main">
              <a:ext uri="{FF2B5EF4-FFF2-40B4-BE49-F238E27FC236}">
                <a16:creationId xmlns:a16="http://schemas.microsoft.com/office/drawing/2014/main" id="{A38324CF-70FD-4808-A3B4-C6CC821EAAAA}"/>
              </a:ext>
            </a:extLst>
          </p:cNvPr>
          <p:cNvSpPr>
            <a:spLocks xmlns:a="http://schemas.openxmlformats.org/drawingml/2006/main" noGrp="1"/>
          </p:cNvSpPr>
          <p:nvPr/>
        </p:nvSpPr>
        <p:spPr>
          <a:xfrm xmlns:a="http://schemas.openxmlformats.org/drawingml/2006/main">
            <a:off x="6477000" y="4276725"/>
            <a:ext cx="171450" cy="171450"/>
          </a:xfrm>
          <a:prstGeom xmlns:a="http://schemas.openxmlformats.org/drawingml/2006/main" prst="rect">
            <a:avLst/>
          </a:prstGeom>
          <a:solidFill xmlns:a="http://schemas.openxmlformats.org/drawingml/2006/main">
            <a:srgbClr val="A53B32"/>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8BFDAC89-0094-48A8-BCAD-DFC39995F42F}"/>
              </a:ext>
            </a:extLst>
          </p:cNvPr>
          <p:cNvSpPr>
            <a:spLocks xmlns:a="http://schemas.openxmlformats.org/drawingml/2006/main" noGrp="1"/>
          </p:cNvSpPr>
          <p:nvPr/>
        </p:nvSpPr>
        <p:spPr>
          <a:xfrm xmlns:a="http://schemas.openxmlformats.org/drawingml/2006/main">
            <a:off x="6800850" y="4229100"/>
            <a:ext cx="46291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8221D"/>
                </a:solidFill>
                <a:latin typeface="Helvetica Neue"/>
                <a:ea typeface="Helvetica Neue"/>
                <a:cs typeface="Helvetica Neue"/>
              </a:defRPr>
            </a:pPr>
            <a:r>
              <a:rPr sz="1500" b="0">
                <a:solidFill>
                  <a:srgbClr val="18221D"/>
                </a:solidFill>
                <a:latin typeface="Helvetica Neue"/>
                <a:ea typeface="Helvetica Neue"/>
                <a:cs typeface="Helvetica Neue"/>
              </a:rPr>
              <a:t>Entitlement outcome, title, easements, and legal access</a:t>
            </a:r>
          </a:p>
        </p:txBody>
      </p:sp>
      <p:sp>
        <p:nvSpPr>
          <p:cNvPr id="31" name="">
            <a:extLst xmlns:a="http://schemas.openxmlformats.org/drawingml/2006/main">
              <a:ext uri="{FF2B5EF4-FFF2-40B4-BE49-F238E27FC236}">
                <a16:creationId xmlns:a16="http://schemas.microsoft.com/office/drawing/2014/main" id="{2476736F-B178-4F8E-B040-19DE0504D93F}"/>
              </a:ext>
            </a:extLst>
          </p:cNvPr>
          <p:cNvSpPr>
            <a:spLocks xmlns:a="http://schemas.openxmlformats.org/drawingml/2006/main" noGrp="1"/>
          </p:cNvSpPr>
          <p:nvPr/>
        </p:nvSpPr>
        <p:spPr>
          <a:xfrm xmlns:a="http://schemas.openxmlformats.org/drawingml/2006/main">
            <a:off x="6477000" y="4905375"/>
            <a:ext cx="171450" cy="171450"/>
          </a:xfrm>
          <a:prstGeom xmlns:a="http://schemas.openxmlformats.org/drawingml/2006/main" prst="rect">
            <a:avLst/>
          </a:prstGeom>
          <a:solidFill xmlns:a="http://schemas.openxmlformats.org/drawingml/2006/main">
            <a:srgbClr val="A53B32"/>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30BC190A-279F-4B72-BF5F-6DC233909989}"/>
              </a:ext>
            </a:extLst>
          </p:cNvPr>
          <p:cNvSpPr>
            <a:spLocks xmlns:a="http://schemas.openxmlformats.org/drawingml/2006/main" noGrp="1"/>
          </p:cNvSpPr>
          <p:nvPr/>
        </p:nvSpPr>
        <p:spPr>
          <a:xfrm xmlns:a="http://schemas.openxmlformats.org/drawingml/2006/main">
            <a:off x="6800850" y="4857750"/>
            <a:ext cx="46291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8221D"/>
                </a:solidFill>
                <a:latin typeface="Helvetica Neue"/>
                <a:ea typeface="Helvetica Neue"/>
                <a:cs typeface="Helvetica Neue"/>
              </a:defRPr>
            </a:pPr>
            <a:r>
              <a:rPr sz="1500" b="0">
                <a:solidFill>
                  <a:srgbClr val="18221D"/>
                </a:solidFill>
                <a:latin typeface="Helvetica Neue"/>
                <a:ea typeface="Helvetica Neue"/>
                <a:cs typeface="Helvetica Neue"/>
              </a:rPr>
              <a:t>Owner interest, site control, and investment viability</a:t>
            </a:r>
          </a:p>
        </p:txBody>
      </p:sp>
      <p:sp>
        <p:nvSpPr>
          <p:cNvPr id="33" name="">
            <a:extLst xmlns:a="http://schemas.openxmlformats.org/drawingml/2006/main">
              <a:ext uri="{FF2B5EF4-FFF2-40B4-BE49-F238E27FC236}">
                <a16:creationId xmlns:a16="http://schemas.microsoft.com/office/drawing/2014/main" id="{4C24E1F4-9E70-4BE1-B0EC-D5235482D0C1}"/>
              </a:ext>
            </a:extLst>
          </p:cNvPr>
          <p:cNvSpPr>
            <a:spLocks xmlns:a="http://schemas.openxmlformats.org/drawingml/2006/main" noGrp="1"/>
          </p:cNvSpPr>
          <p:nvPr/>
        </p:nvSpPr>
        <p:spPr>
          <a:xfrm xmlns:a="http://schemas.openxmlformats.org/drawingml/2006/main">
            <a:off x="533400" y="5810250"/>
            <a:ext cx="11125200" cy="628650"/>
          </a:xfrm>
          <a:prstGeom xmlns:a="http://schemas.openxmlformats.org/drawingml/2006/main" prst="rect">
            <a:avLst/>
          </a:prstGeom>
          <a:solidFill xmlns:a="http://schemas.openxmlformats.org/drawingml/2006/main">
            <a:srgbClr val="18221D"/>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289C355A-101A-4D7A-9193-B5437875F678}"/>
              </a:ext>
            </a:extLst>
          </p:cNvPr>
          <p:cNvSpPr>
            <a:spLocks xmlns:a="http://schemas.openxmlformats.org/drawingml/2006/main" noGrp="1"/>
          </p:cNvSpPr>
          <p:nvPr/>
        </p:nvSpPr>
        <p:spPr>
          <a:xfrm xmlns:a="http://schemas.openxmlformats.org/drawingml/2006/main">
            <a:off x="781050" y="5943600"/>
            <a:ext cx="10572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defRPr sz="1800" b="1">
                <a:solidFill>
                  <a:srgbClr val="FFFFFF"/>
                </a:solidFill>
                <a:latin typeface="Helvetica Neue"/>
                <a:ea typeface="Helvetica Neue"/>
                <a:cs typeface="Helvetica Neue"/>
              </a:defRPr>
            </a:pPr>
            <a:r>
              <a:rPr sz="1800" b="1">
                <a:solidFill>
                  <a:srgbClr val="FFFFFF"/>
                </a:solidFill>
                <a:latin typeface="Helvetica Neue"/>
                <a:ea typeface="Helvetica Neue"/>
                <a:cs typeface="Helvetica Neue"/>
              </a:rPr>
              <a:t>Public evidence is strong enough to prioritize diligence, not strong enough to substitute for it.</a:t>
            </a:r>
          </a:p>
        </p:txBody>
      </p:sp>
    </p:spTree>
    <p:extLst>
      <p:ext uri="{BB962C8B-B14F-4D97-AF65-F5344CB8AC3E}">
        <p14:creationId xmlns:p14="http://schemas.microsoft.com/office/powerpoint/2010/main" val="961547406"/>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29D2F442-4608-47A1-A86E-80528CC4AE49}"/>
              </a:ext>
            </a:extLst>
          </p:cNvPr>
          <p:cNvSpPr>
            <a:spLocks xmlns:a="http://schemas.openxmlformats.org/drawingml/2006/main" noGrp="1"/>
          </p:cNvSpPr>
          <p:nvPr/>
        </p:nvSpPr>
        <p:spPr>
          <a:xfrm xmlns:a="http://schemas.openxmlformats.org/drawingml/2006/main">
            <a:off x="533400" y="457200"/>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00" b="1">
                <a:solidFill>
                  <a:srgbClr val="196B4B"/>
                </a:solidFill>
                <a:latin typeface="Helvetica Neue"/>
                <a:ea typeface="Helvetica Neue"/>
                <a:cs typeface="Helvetica Neue"/>
              </a:defRPr>
            </a:pPr>
            <a:r>
              <a:rPr sz="1200" b="1">
                <a:solidFill>
                  <a:srgbClr val="196B4B"/>
                </a:solidFill>
                <a:latin typeface="Helvetica Neue"/>
                <a:ea typeface="Helvetica Neue"/>
                <a:cs typeface="Helvetica Neue"/>
              </a:rPr>
              <a:t>NEXT MILESTONE</a:t>
            </a:r>
          </a:p>
        </p:txBody>
      </p:sp>
      <p:sp>
        <p:nvSpPr>
          <p:cNvPr id="2" name="">
            <a:extLst xmlns:a="http://schemas.openxmlformats.org/drawingml/2006/main">
              <a:ext uri="{FF2B5EF4-FFF2-40B4-BE49-F238E27FC236}">
                <a16:creationId xmlns:a16="http://schemas.microsoft.com/office/drawing/2014/main" id="{3D99F3B7-E5C0-48A0-A0FF-E2F60D115C55}"/>
              </a:ext>
            </a:extLst>
          </p:cNvPr>
          <p:cNvSpPr>
            <a:spLocks xmlns:a="http://schemas.openxmlformats.org/drawingml/2006/main" noGrp="1"/>
          </p:cNvSpPr>
          <p:nvPr/>
        </p:nvSpPr>
        <p:spPr>
          <a:xfrm xmlns:a="http://schemas.openxmlformats.org/drawingml/2006/main">
            <a:off x="533400" y="1219200"/>
            <a:ext cx="80962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4050" b="1">
                <a:solidFill>
                  <a:srgbClr val="18221D"/>
                </a:solidFill>
                <a:latin typeface="Helvetica Neue"/>
                <a:ea typeface="Helvetica Neue"/>
                <a:cs typeface="Helvetica Neue"/>
              </a:defRPr>
            </a:pPr>
            <a:r>
              <a:rPr sz="4050" b="1">
                <a:solidFill>
                  <a:srgbClr val="18221D"/>
                </a:solidFill>
                <a:latin typeface="Helvetica Neue"/>
                <a:ea typeface="Helvetica Neue"/>
                <a:cs typeface="Helvetica Neue"/>
              </a:rPr>
              <a:t>A smaller, better-verified queue</a:t>
            </a:r>
          </a:p>
        </p:txBody>
      </p:sp>
      <p:sp>
        <p:nvSpPr>
          <p:cNvPr id="3" name="">
            <a:extLst xmlns:a="http://schemas.openxmlformats.org/drawingml/2006/main">
              <a:ext uri="{FF2B5EF4-FFF2-40B4-BE49-F238E27FC236}">
                <a16:creationId xmlns:a16="http://schemas.microsoft.com/office/drawing/2014/main" id="{B001EDDC-E037-411C-8516-3CBDC9618104}"/>
              </a:ext>
            </a:extLst>
          </p:cNvPr>
          <p:cNvSpPr>
            <a:spLocks xmlns:a="http://schemas.openxmlformats.org/drawingml/2006/main" noGrp="1"/>
          </p:cNvSpPr>
          <p:nvPr/>
        </p:nvSpPr>
        <p:spPr>
          <a:xfrm xmlns:a="http://schemas.openxmlformats.org/drawingml/2006/main">
            <a:off x="533400" y="2305050"/>
            <a:ext cx="7810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00" b="0">
                <a:solidFill>
                  <a:srgbClr val="607067"/>
                </a:solidFill>
                <a:latin typeface="Helvetica Neue"/>
                <a:ea typeface="Helvetica Neue"/>
                <a:cs typeface="Helvetica Neue"/>
              </a:defRPr>
            </a:pPr>
            <a:r>
              <a:rPr sz="1800" b="0">
                <a:solidFill>
                  <a:srgbClr val="607067"/>
                </a:solidFill>
                <a:latin typeface="Helvetica Neue"/>
                <a:ea typeface="Helvetica Neue"/>
                <a:cs typeface="Helvetica Neue"/>
              </a:rPr>
              <a:t>Advance only the front-review profile and one comparison case through parcel-level map review. Then seek narrow evidence in this order:</a:t>
            </a:r>
          </a:p>
        </p:txBody>
      </p:sp>
      <p:sp>
        <p:nvSpPr>
          <p:cNvPr id="4" name="">
            <a:extLst xmlns:a="http://schemas.openxmlformats.org/drawingml/2006/main">
              <a:ext uri="{FF2B5EF4-FFF2-40B4-BE49-F238E27FC236}">
                <a16:creationId xmlns:a16="http://schemas.microsoft.com/office/drawing/2014/main" id="{4D6BEC1A-6DFC-4295-831C-4C00087EDF75}"/>
              </a:ext>
            </a:extLst>
          </p:cNvPr>
          <p:cNvSpPr>
            <a:spLocks xmlns:a="http://schemas.openxmlformats.org/drawingml/2006/main" noGrp="1"/>
          </p:cNvSpPr>
          <p:nvPr/>
        </p:nvSpPr>
        <p:spPr>
          <a:xfrm xmlns:a="http://schemas.openxmlformats.org/drawingml/2006/main">
            <a:off x="533400" y="3619500"/>
            <a:ext cx="571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196B4B"/>
                </a:solidFill>
                <a:latin typeface="Helvetica Neue"/>
                <a:ea typeface="Helvetica Neue"/>
                <a:cs typeface="Helvetica Neue"/>
              </a:defRPr>
            </a:pPr>
            <a:r>
              <a:rPr sz="1350" b="1">
                <a:solidFill>
                  <a:srgbClr val="196B4B"/>
                </a:solidFill>
                <a:latin typeface="Helvetica Neue"/>
                <a:ea typeface="Helvetica Neue"/>
                <a:cs typeface="Helvetica Neue"/>
              </a:rPr>
              <a:t>01</a:t>
            </a:r>
          </a:p>
        </p:txBody>
      </p:sp>
      <p:sp>
        <p:nvSpPr>
          <p:cNvPr id="5" name="">
            <a:extLst xmlns:a="http://schemas.openxmlformats.org/drawingml/2006/main">
              <a:ext uri="{FF2B5EF4-FFF2-40B4-BE49-F238E27FC236}">
                <a16:creationId xmlns:a16="http://schemas.microsoft.com/office/drawing/2014/main" id="{67BF9AD5-FD48-4ED2-A275-C2CA6991FCD5}"/>
              </a:ext>
            </a:extLst>
          </p:cNvPr>
          <p:cNvSpPr>
            <a:spLocks xmlns:a="http://schemas.openxmlformats.org/drawingml/2006/main" noGrp="1"/>
          </p:cNvSpPr>
          <p:nvPr/>
        </p:nvSpPr>
        <p:spPr>
          <a:xfrm xmlns:a="http://schemas.openxmlformats.org/drawingml/2006/main">
            <a:off x="1219200" y="3733800"/>
            <a:ext cx="1047750" cy="28575"/>
          </a:xfrm>
          <a:prstGeom xmlns:a="http://schemas.openxmlformats.org/drawingml/2006/main" prst="rect">
            <a:avLst/>
          </a:prstGeom>
          <a:solidFill xmlns:a="http://schemas.openxmlformats.org/drawingml/2006/main">
            <a:srgbClr val="196B4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4C9A38BC-CD47-4CA7-B503-ACA21605AC1A}"/>
              </a:ext>
            </a:extLst>
          </p:cNvPr>
          <p:cNvSpPr>
            <a:spLocks xmlns:a="http://schemas.openxmlformats.org/drawingml/2006/main" noGrp="1"/>
          </p:cNvSpPr>
          <p:nvPr/>
        </p:nvSpPr>
        <p:spPr>
          <a:xfrm xmlns:a="http://schemas.openxmlformats.org/drawingml/2006/main">
            <a:off x="2514600" y="3581400"/>
            <a:ext cx="647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950" b="1">
                <a:solidFill>
                  <a:srgbClr val="18221D"/>
                </a:solidFill>
                <a:latin typeface="Helvetica Neue"/>
                <a:ea typeface="Helvetica Neue"/>
                <a:cs typeface="Helvetica Neue"/>
              </a:defRPr>
            </a:pPr>
            <a:r>
              <a:rPr sz="1950" b="1">
                <a:solidFill>
                  <a:srgbClr val="18221D"/>
                </a:solidFill>
                <a:latin typeface="Helvetica Neue"/>
                <a:ea typeface="Helvetica Neue"/>
                <a:cs typeface="Helvetica Neue"/>
              </a:rPr>
              <a:t>Jurisdiction + land-use path</a:t>
            </a:r>
          </a:p>
        </p:txBody>
      </p:sp>
      <p:sp>
        <p:nvSpPr>
          <p:cNvPr id="7" name="">
            <a:extLst xmlns:a="http://schemas.openxmlformats.org/drawingml/2006/main">
              <a:ext uri="{FF2B5EF4-FFF2-40B4-BE49-F238E27FC236}">
                <a16:creationId xmlns:a16="http://schemas.microsoft.com/office/drawing/2014/main" id="{2CA62202-E802-4CE0-8FBA-3DD63DB10A35}"/>
              </a:ext>
            </a:extLst>
          </p:cNvPr>
          <p:cNvSpPr>
            <a:spLocks xmlns:a="http://schemas.openxmlformats.org/drawingml/2006/main" noGrp="1"/>
          </p:cNvSpPr>
          <p:nvPr/>
        </p:nvSpPr>
        <p:spPr>
          <a:xfrm xmlns:a="http://schemas.openxmlformats.org/drawingml/2006/main">
            <a:off x="533400" y="4343400"/>
            <a:ext cx="571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196B4B"/>
                </a:solidFill>
                <a:latin typeface="Helvetica Neue"/>
                <a:ea typeface="Helvetica Neue"/>
                <a:cs typeface="Helvetica Neue"/>
              </a:defRPr>
            </a:pPr>
            <a:r>
              <a:rPr sz="1350" b="1">
                <a:solidFill>
                  <a:srgbClr val="196B4B"/>
                </a:solidFill>
                <a:latin typeface="Helvetica Neue"/>
                <a:ea typeface="Helvetica Neue"/>
                <a:cs typeface="Helvetica Neue"/>
              </a:rPr>
              <a:t>02</a:t>
            </a:r>
          </a:p>
        </p:txBody>
      </p:sp>
      <p:sp>
        <p:nvSpPr>
          <p:cNvPr id="8" name="">
            <a:extLst xmlns:a="http://schemas.openxmlformats.org/drawingml/2006/main">
              <a:ext uri="{FF2B5EF4-FFF2-40B4-BE49-F238E27FC236}">
                <a16:creationId xmlns:a16="http://schemas.microsoft.com/office/drawing/2014/main" id="{340F3006-9B59-40CC-81C2-792BEAE27671}"/>
              </a:ext>
            </a:extLst>
          </p:cNvPr>
          <p:cNvSpPr>
            <a:spLocks xmlns:a="http://schemas.openxmlformats.org/drawingml/2006/main" noGrp="1"/>
          </p:cNvSpPr>
          <p:nvPr/>
        </p:nvSpPr>
        <p:spPr>
          <a:xfrm xmlns:a="http://schemas.openxmlformats.org/drawingml/2006/main">
            <a:off x="1219200" y="4457700"/>
            <a:ext cx="1047750" cy="28575"/>
          </a:xfrm>
          <a:prstGeom xmlns:a="http://schemas.openxmlformats.org/drawingml/2006/main" prst="rect">
            <a:avLst/>
          </a:prstGeom>
          <a:solidFill xmlns:a="http://schemas.openxmlformats.org/drawingml/2006/main">
            <a:srgbClr val="196B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81B9EB90-C02B-4F4E-9467-041CCFA1026F}"/>
              </a:ext>
            </a:extLst>
          </p:cNvPr>
          <p:cNvSpPr>
            <a:spLocks xmlns:a="http://schemas.openxmlformats.org/drawingml/2006/main" noGrp="1"/>
          </p:cNvSpPr>
          <p:nvPr/>
        </p:nvSpPr>
        <p:spPr>
          <a:xfrm xmlns:a="http://schemas.openxmlformats.org/drawingml/2006/main">
            <a:off x="2514600" y="4305300"/>
            <a:ext cx="647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950" b="1">
                <a:solidFill>
                  <a:srgbClr val="18221D"/>
                </a:solidFill>
                <a:latin typeface="Helvetica Neue"/>
                <a:ea typeface="Helvetica Neue"/>
                <a:cs typeface="Helvetica Neue"/>
              </a:defRPr>
            </a:pPr>
            <a:r>
              <a:rPr sz="1950" b="1">
                <a:solidFill>
                  <a:srgbClr val="18221D"/>
                </a:solidFill>
                <a:latin typeface="Helvetica Neue"/>
                <a:ea typeface="Helvetica Neue"/>
                <a:cs typeface="Helvetica Neue"/>
              </a:rPr>
              <a:t>Power relevance + utility intake</a:t>
            </a:r>
          </a:p>
        </p:txBody>
      </p:sp>
      <p:sp>
        <p:nvSpPr>
          <p:cNvPr id="10" name="">
            <a:extLst xmlns:a="http://schemas.openxmlformats.org/drawingml/2006/main">
              <a:ext uri="{FF2B5EF4-FFF2-40B4-BE49-F238E27FC236}">
                <a16:creationId xmlns:a16="http://schemas.microsoft.com/office/drawing/2014/main" id="{4013389F-52F2-4302-A980-F40906E4C38D}"/>
              </a:ext>
            </a:extLst>
          </p:cNvPr>
          <p:cNvSpPr>
            <a:spLocks xmlns:a="http://schemas.openxmlformats.org/drawingml/2006/main" noGrp="1"/>
          </p:cNvSpPr>
          <p:nvPr/>
        </p:nvSpPr>
        <p:spPr>
          <a:xfrm xmlns:a="http://schemas.openxmlformats.org/drawingml/2006/main">
            <a:off x="533400" y="5067300"/>
            <a:ext cx="571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196B4B"/>
                </a:solidFill>
                <a:latin typeface="Helvetica Neue"/>
                <a:ea typeface="Helvetica Neue"/>
                <a:cs typeface="Helvetica Neue"/>
              </a:defRPr>
            </a:pPr>
            <a:r>
              <a:rPr sz="1350" b="1">
                <a:solidFill>
                  <a:srgbClr val="196B4B"/>
                </a:solidFill>
                <a:latin typeface="Helvetica Neue"/>
                <a:ea typeface="Helvetica Neue"/>
                <a:cs typeface="Helvetica Neue"/>
              </a:rPr>
              <a:t>03</a:t>
            </a:r>
          </a:p>
        </p:txBody>
      </p:sp>
      <p:sp>
        <p:nvSpPr>
          <p:cNvPr id="11" name="">
            <a:extLst xmlns:a="http://schemas.openxmlformats.org/drawingml/2006/main">
              <a:ext uri="{FF2B5EF4-FFF2-40B4-BE49-F238E27FC236}">
                <a16:creationId xmlns:a16="http://schemas.microsoft.com/office/drawing/2014/main" id="{438DC8D7-A1E5-476E-93E9-0E50FF86F104}"/>
              </a:ext>
            </a:extLst>
          </p:cNvPr>
          <p:cNvSpPr>
            <a:spLocks xmlns:a="http://schemas.openxmlformats.org/drawingml/2006/main" noGrp="1"/>
          </p:cNvSpPr>
          <p:nvPr/>
        </p:nvSpPr>
        <p:spPr>
          <a:xfrm xmlns:a="http://schemas.openxmlformats.org/drawingml/2006/main">
            <a:off x="1219200" y="5181600"/>
            <a:ext cx="1047750" cy="28575"/>
          </a:xfrm>
          <a:prstGeom xmlns:a="http://schemas.openxmlformats.org/drawingml/2006/main" prst="rect">
            <a:avLst/>
          </a:prstGeom>
          <a:solidFill xmlns:a="http://schemas.openxmlformats.org/drawingml/2006/main">
            <a:srgbClr val="196B4B"/>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74559762-33D5-4C46-B0CA-11D948A10B02}"/>
              </a:ext>
            </a:extLst>
          </p:cNvPr>
          <p:cNvSpPr>
            <a:spLocks xmlns:a="http://schemas.openxmlformats.org/drawingml/2006/main" noGrp="1"/>
          </p:cNvSpPr>
          <p:nvPr/>
        </p:nvSpPr>
        <p:spPr>
          <a:xfrm xmlns:a="http://schemas.openxmlformats.org/drawingml/2006/main">
            <a:off x="2514600" y="5029200"/>
            <a:ext cx="647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950" b="1">
                <a:solidFill>
                  <a:srgbClr val="18221D"/>
                </a:solidFill>
                <a:latin typeface="Helvetica Neue"/>
                <a:ea typeface="Helvetica Neue"/>
                <a:cs typeface="Helvetica Neue"/>
              </a:defRPr>
            </a:pPr>
            <a:r>
              <a:rPr sz="1950" b="1">
                <a:solidFill>
                  <a:srgbClr val="18221D"/>
                </a:solidFill>
                <a:latin typeface="Helvetica Neue"/>
                <a:ea typeface="Helvetica Neue"/>
                <a:cs typeface="Helvetica Neue"/>
              </a:rPr>
              <a:t>Fiber routes + water/service strategy</a:t>
            </a:r>
          </a:p>
        </p:txBody>
      </p:sp>
      <p:sp>
        <p:nvSpPr>
          <p:cNvPr id="13" name="">
            <a:extLst xmlns:a="http://schemas.openxmlformats.org/drawingml/2006/main">
              <a:ext uri="{FF2B5EF4-FFF2-40B4-BE49-F238E27FC236}">
                <a16:creationId xmlns:a16="http://schemas.microsoft.com/office/drawing/2014/main" id="{61F29CC7-1FBC-4BB5-A9F3-E7339746499B}"/>
              </a:ext>
            </a:extLst>
          </p:cNvPr>
          <p:cNvSpPr>
            <a:spLocks xmlns:a="http://schemas.openxmlformats.org/drawingml/2006/main" noGrp="1"/>
          </p:cNvSpPr>
          <p:nvPr/>
        </p:nvSpPr>
        <p:spPr>
          <a:xfrm xmlns:a="http://schemas.openxmlformats.org/drawingml/2006/main">
            <a:off x="9086850" y="1143000"/>
            <a:ext cx="2571750" cy="4667250"/>
          </a:xfrm>
          <a:prstGeom xmlns:a="http://schemas.openxmlformats.org/drawingml/2006/main" prst="rect">
            <a:avLst/>
          </a:prstGeom>
          <a:solidFill xmlns:a="http://schemas.openxmlformats.org/drawingml/2006/main">
            <a:srgbClr val="EEF1EE"/>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D1C07067-E724-4BD9-8C72-E8A6D4CBBBF3}"/>
              </a:ext>
            </a:extLst>
          </p:cNvPr>
          <p:cNvSpPr>
            <a:spLocks xmlns:a="http://schemas.openxmlformats.org/drawingml/2006/main" noGrp="1"/>
          </p:cNvSpPr>
          <p:nvPr/>
        </p:nvSpPr>
        <p:spPr>
          <a:xfrm xmlns:a="http://schemas.openxmlformats.org/drawingml/2006/main">
            <a:off x="9372600" y="1485900"/>
            <a:ext cx="2000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3866"/>
          </a:bodyPr>
          <a:lstStyle xmlns:a="http://schemas.openxmlformats.org/drawingml/2006/main"/>
          <a:p xmlns:a="http://schemas.openxmlformats.org/drawingml/2006/main">
            <a:pPr algn="l">
              <a:defRPr sz="1875" b="1">
                <a:solidFill>
                  <a:srgbClr val="18221D"/>
                </a:solidFill>
                <a:latin typeface="Helvetica Neue"/>
                <a:ea typeface="Helvetica Neue"/>
                <a:cs typeface="Helvetica Neue"/>
              </a:defRPr>
            </a:pPr>
            <a:r>
              <a:rPr sz="1875" b="1">
                <a:solidFill>
                  <a:srgbClr val="18221D"/>
                </a:solidFill>
                <a:latin typeface="Helvetica Neue"/>
                <a:ea typeface="Helvetica Neue"/>
                <a:cs typeface="Helvetica Neue"/>
              </a:rPr>
              <a:t>Decision discipline</a:t>
            </a:r>
          </a:p>
        </p:txBody>
      </p:sp>
      <p:sp>
        <p:nvSpPr>
          <p:cNvPr id="15" name="">
            <a:extLst xmlns:a="http://schemas.openxmlformats.org/drawingml/2006/main">
              <a:ext uri="{FF2B5EF4-FFF2-40B4-BE49-F238E27FC236}">
                <a16:creationId xmlns:a16="http://schemas.microsoft.com/office/drawing/2014/main" id="{22BE5F51-2982-4390-B0FF-B910C4751307}"/>
              </a:ext>
            </a:extLst>
          </p:cNvPr>
          <p:cNvSpPr>
            <a:spLocks xmlns:a="http://schemas.openxmlformats.org/drawingml/2006/main" noGrp="1"/>
          </p:cNvSpPr>
          <p:nvPr/>
        </p:nvSpPr>
        <p:spPr>
          <a:xfrm xmlns:a="http://schemas.openxmlformats.org/drawingml/2006/main">
            <a:off x="9372600" y="2152650"/>
            <a:ext cx="2000250" cy="19050"/>
          </a:xfrm>
          <a:prstGeom xmlns:a="http://schemas.openxmlformats.org/drawingml/2006/main" prst="rect">
            <a:avLst/>
          </a:prstGeom>
          <a:solidFill xmlns:a="http://schemas.openxmlformats.org/drawingml/2006/main">
            <a:srgbClr val="18221D"/>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F931BA12-D9AC-44E3-BA09-E6112E0E3D52}"/>
              </a:ext>
            </a:extLst>
          </p:cNvPr>
          <p:cNvSpPr>
            <a:spLocks xmlns:a="http://schemas.openxmlformats.org/drawingml/2006/main" noGrp="1"/>
          </p:cNvSpPr>
          <p:nvPr/>
        </p:nvSpPr>
        <p:spPr>
          <a:xfrm xmlns:a="http://schemas.openxmlformats.org/drawingml/2006/main">
            <a:off x="9372600" y="2476500"/>
            <a:ext cx="2000250" cy="2667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No paid spend until policy and map gates pass.</a:t>
            </a:r>
          </a:p>
          <a:p xmlns:a="http://schemas.openxmlformats.org/drawingml/2006/main">
            <a:r>
              <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No capacity, service, entitlement, or viability claims without provider or agency evidence.</a:t>
            </a:r>
          </a:p>
          <a:p xmlns:a="http://schemas.openxmlformats.org/drawingml/2006/main">
            <a:r>
              <a:t/>
            </a:r>
          </a:p>
          <a:p xmlns:a="http://schemas.openxmlformats.org/drawingml/2006/main">
            <a:pPr algn="l">
              <a:defRPr sz="1500" b="0">
                <a:solidFill>
                  <a:srgbClr val="607067"/>
                </a:solidFill>
                <a:latin typeface="Helvetica Neue"/>
                <a:ea typeface="Helvetica Neue"/>
                <a:cs typeface="Helvetica Neue"/>
              </a:defRPr>
            </a:pPr>
            <a:r>
              <a:rPr sz="1500" b="0">
                <a:solidFill>
                  <a:srgbClr val="607067"/>
                </a:solidFill>
                <a:latin typeface="Helvetica Neue"/>
                <a:ea typeface="Helvetica Neue"/>
                <a:cs typeface="Helvetica Neue"/>
              </a:rPr>
              <a:t>Park weak cases early and document why.</a:t>
            </a:r>
          </a:p>
        </p:txBody>
      </p:sp>
      <p:sp>
        <p:nvSpPr>
          <p:cNvPr id="17" name="">
            <a:extLst xmlns:a="http://schemas.openxmlformats.org/drawingml/2006/main">
              <a:ext uri="{FF2B5EF4-FFF2-40B4-BE49-F238E27FC236}">
                <a16:creationId xmlns:a16="http://schemas.microsoft.com/office/drawing/2014/main" id="{B3D0907B-545A-4B86-B78B-27E4948F0CDA}"/>
              </a:ext>
            </a:extLst>
          </p:cNvPr>
          <p:cNvSpPr>
            <a:spLocks xmlns:a="http://schemas.openxmlformats.org/drawingml/2006/main" noGrp="1"/>
          </p:cNvSpPr>
          <p:nvPr/>
        </p:nvSpPr>
        <p:spPr>
          <a:xfrm xmlns:a="http://schemas.openxmlformats.org/drawingml/2006/main">
            <a:off x="533400" y="6343650"/>
            <a:ext cx="495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050" b="0">
                <a:solidFill>
                  <a:srgbClr val="607067"/>
                </a:solidFill>
                <a:latin typeface="Helvetica Neue"/>
                <a:ea typeface="Helvetica Neue"/>
                <a:cs typeface="Helvetica Neue"/>
              </a:defRPr>
            </a:pPr>
            <a:r>
              <a:rPr sz="1050" b="0">
                <a:solidFill>
                  <a:srgbClr val="607067"/>
                </a:solidFill>
                <a:latin typeface="Helvetica Neue"/>
                <a:ea typeface="Helvetica Neue"/>
                <a:cs typeface="Helvetica Neue"/>
              </a:rPr>
              <a:t>AI Infrastructure Site Intelligence</a:t>
            </a:r>
          </a:p>
        </p:txBody>
      </p:sp>
    </p:spTree>
    <p:extLst>
      <p:ext uri="{BB962C8B-B14F-4D97-AF65-F5344CB8AC3E}">
        <p14:creationId xmlns:p14="http://schemas.microsoft.com/office/powerpoint/2010/main" val="52414542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2026-09-08T22:33:58.9960000Z</dcterms:created>
  <dcterms:modified xsi:type="dcterms:W3CDTF">2026-09-08T22:33:58.9960000Z</dcterms:modified>
</coreProperties>
</file>